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 id="263" r:id="rId9"/>
    <p:sldId id="264" r:id="rId10"/>
    <p:sldId id="265" r:id="rId11"/>
    <p:sldId id="305" r:id="rId12"/>
    <p:sldId id="266" r:id="rId13"/>
    <p:sldId id="267" r:id="rId14"/>
    <p:sldId id="268" r:id="rId15"/>
    <p:sldId id="269" r:id="rId16"/>
    <p:sldId id="270" r:id="rId17"/>
    <p:sldId id="271" r:id="rId18"/>
    <p:sldId id="273" r:id="rId19"/>
    <p:sldId id="272" r:id="rId20"/>
    <p:sldId id="274" r:id="rId21"/>
    <p:sldId id="275" r:id="rId22"/>
    <p:sldId id="276" r:id="rId23"/>
    <p:sldId id="277" r:id="rId24"/>
    <p:sldId id="278" r:id="rId25"/>
    <p:sldId id="279" r:id="rId26"/>
    <p:sldId id="280" r:id="rId27"/>
    <p:sldId id="281" r:id="rId28"/>
    <p:sldId id="306" r:id="rId29"/>
    <p:sldId id="307" r:id="rId30"/>
    <p:sldId id="282" r:id="rId31"/>
    <p:sldId id="283" r:id="rId32"/>
    <p:sldId id="284" r:id="rId33"/>
    <p:sldId id="285" r:id="rId34"/>
    <p:sldId id="286" r:id="rId35"/>
    <p:sldId id="287" r:id="rId36"/>
    <p:sldId id="290" r:id="rId37"/>
    <p:sldId id="291" r:id="rId38"/>
    <p:sldId id="292" r:id="rId39"/>
    <p:sldId id="293" r:id="rId40"/>
    <p:sldId id="294" r:id="rId41"/>
    <p:sldId id="295" r:id="rId42"/>
    <p:sldId id="296" r:id="rId43"/>
    <p:sldId id="288" r:id="rId44"/>
    <p:sldId id="289" r:id="rId45"/>
    <p:sldId id="297" r:id="rId46"/>
    <p:sldId id="298" r:id="rId47"/>
    <p:sldId id="299" r:id="rId48"/>
    <p:sldId id="300" r:id="rId49"/>
    <p:sldId id="301" r:id="rId50"/>
    <p:sldId id="302" r:id="rId51"/>
    <p:sldId id="303" r:id="rId52"/>
    <p:sldId id="304" r:id="rId53"/>
    <p:sldId id="308" r:id="rId54"/>
    <p:sldId id="310" r:id="rId55"/>
    <p:sldId id="309" r:id="rId56"/>
    <p:sldId id="311" r:id="rId57"/>
    <p:sldId id="312" r:id="rId58"/>
    <p:sldId id="313" r:id="rId59"/>
    <p:sldId id="314" r:id="rId60"/>
    <p:sldId id="315" r:id="rId61"/>
    <p:sldId id="316" r:id="rId62"/>
    <p:sldId id="317" r:id="rId63"/>
    <p:sldId id="318" r:id="rId64"/>
    <p:sldId id="319" r:id="rId65"/>
    <p:sldId id="320" r:id="rId66"/>
    <p:sldId id="322" r:id="rId67"/>
    <p:sldId id="321" r:id="rId68"/>
    <p:sldId id="323" r:id="rId69"/>
    <p:sldId id="324" r:id="rId70"/>
    <p:sldId id="326" r:id="rId71"/>
    <p:sldId id="325"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 id="342" r:id="rId88"/>
    <p:sldId id="343" r:id="rId89"/>
    <p:sldId id="345" r:id="rId90"/>
    <p:sldId id="346" r:id="rId91"/>
    <p:sldId id="347" r:id="rId92"/>
    <p:sldId id="348" r:id="rId93"/>
    <p:sldId id="349" r:id="rId94"/>
    <p:sldId id="350" r:id="rId95"/>
    <p:sldId id="351" r:id="rId96"/>
    <p:sldId id="352" r:id="rId97"/>
    <p:sldId id="353" r:id="rId98"/>
    <p:sldId id="354" r:id="rId99"/>
    <p:sldId id="355" r:id="rId100"/>
    <p:sldId id="356" r:id="rId10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presProps" Target="pres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266E0BC6-D9B8-4CEF-8A0B-6E1BEC04640E}" type="datetimeFigureOut">
              <a:rPr lang="en-US" smtClean="0"/>
              <a:t>3/20/2024</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68B09245-099E-45E4-A48E-45676631A993}" type="slidenum">
              <a:rPr lang="en-US" smtClean="0"/>
              <a:t>‹#›</a:t>
            </a:fld>
            <a:endParaRPr lang="en-US"/>
          </a:p>
        </p:txBody>
      </p:sp>
    </p:spTree>
    <p:extLst>
      <p:ext uri="{BB962C8B-B14F-4D97-AF65-F5344CB8AC3E}">
        <p14:creationId xmlns:p14="http://schemas.microsoft.com/office/powerpoint/2010/main" val="4301537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6E0BC6-D9B8-4CEF-8A0B-6E1BEC04640E}" type="datetimeFigureOut">
              <a:rPr lang="en-US" smtClean="0"/>
              <a:t>3/20/2024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B09245-099E-45E4-A48E-45676631A993}" type="slidenum">
              <a:rPr lang="en-US" smtClean="0"/>
              <a:t>‹#›</a:t>
            </a:fld>
            <a:endParaRPr lang="en-US"/>
          </a:p>
        </p:txBody>
      </p:sp>
    </p:spTree>
    <p:extLst>
      <p:ext uri="{BB962C8B-B14F-4D97-AF65-F5344CB8AC3E}">
        <p14:creationId xmlns:p14="http://schemas.microsoft.com/office/powerpoint/2010/main" val="28797003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266E0BC6-D9B8-4CEF-8A0B-6E1BEC04640E}" type="datetimeFigureOut">
              <a:rPr lang="en-US" smtClean="0"/>
              <a:t>3/20/2024</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68B09245-099E-45E4-A48E-45676631A993}" type="slidenum">
              <a:rPr lang="en-US" smtClean="0"/>
              <a:t>‹#›</a:t>
            </a:fld>
            <a:endParaRPr lang="en-US"/>
          </a:p>
        </p:txBody>
      </p:sp>
    </p:spTree>
    <p:extLst>
      <p:ext uri="{BB962C8B-B14F-4D97-AF65-F5344CB8AC3E}">
        <p14:creationId xmlns:p14="http://schemas.microsoft.com/office/powerpoint/2010/main" val="35183180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6E0BC6-D9B8-4CEF-8A0B-6E1BEC04640E}" type="datetimeFigureOut">
              <a:rPr lang="en-US" smtClean="0"/>
              <a:t>3/20/2024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68B09245-099E-45E4-A48E-45676631A993}" type="slidenum">
              <a:rPr lang="en-US" smtClean="0"/>
              <a:t>‹#›</a:t>
            </a:fld>
            <a:endParaRPr lang="en-US"/>
          </a:p>
        </p:txBody>
      </p:sp>
    </p:spTree>
    <p:extLst>
      <p:ext uri="{BB962C8B-B14F-4D97-AF65-F5344CB8AC3E}">
        <p14:creationId xmlns:p14="http://schemas.microsoft.com/office/powerpoint/2010/main" val="11342466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266E0BC6-D9B8-4CEF-8A0B-6E1BEC04640E}" type="datetimeFigureOut">
              <a:rPr lang="en-US" smtClean="0"/>
              <a:t>3/20/2024</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68B09245-099E-45E4-A48E-45676631A993}" type="slidenum">
              <a:rPr lang="en-US" smtClean="0"/>
              <a:t>‹#›</a:t>
            </a:fld>
            <a:endParaRPr lang="en-US"/>
          </a:p>
        </p:txBody>
      </p:sp>
    </p:spTree>
    <p:extLst>
      <p:ext uri="{BB962C8B-B14F-4D97-AF65-F5344CB8AC3E}">
        <p14:creationId xmlns:p14="http://schemas.microsoft.com/office/powerpoint/2010/main" val="23193298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6E0BC6-D9B8-4CEF-8A0B-6E1BEC04640E}" type="datetimeFigureOut">
              <a:rPr lang="en-US" smtClean="0"/>
              <a:t>3/20/2024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B09245-099E-45E4-A48E-45676631A993}" type="slidenum">
              <a:rPr lang="en-US" smtClean="0"/>
              <a:t>‹#›</a:t>
            </a:fld>
            <a:endParaRPr lang="en-US"/>
          </a:p>
        </p:txBody>
      </p:sp>
    </p:spTree>
    <p:extLst>
      <p:ext uri="{BB962C8B-B14F-4D97-AF65-F5344CB8AC3E}">
        <p14:creationId xmlns:p14="http://schemas.microsoft.com/office/powerpoint/2010/main" val="1406035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6E0BC6-D9B8-4CEF-8A0B-6E1BEC04640E}" type="datetimeFigureOut">
              <a:rPr lang="en-US" smtClean="0"/>
              <a:t>3/20/2024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8B09245-099E-45E4-A48E-45676631A993}" type="slidenum">
              <a:rPr lang="en-US" smtClean="0"/>
              <a:t>‹#›</a:t>
            </a:fld>
            <a:endParaRPr lang="en-US"/>
          </a:p>
        </p:txBody>
      </p:sp>
    </p:spTree>
    <p:extLst>
      <p:ext uri="{BB962C8B-B14F-4D97-AF65-F5344CB8AC3E}">
        <p14:creationId xmlns:p14="http://schemas.microsoft.com/office/powerpoint/2010/main" val="1342185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6E0BC6-D9B8-4CEF-8A0B-6E1BEC04640E}" type="datetimeFigureOut">
              <a:rPr lang="en-US" smtClean="0"/>
              <a:t>3/20/2024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8B09245-099E-45E4-A48E-45676631A993}" type="slidenum">
              <a:rPr lang="en-US" smtClean="0"/>
              <a:t>‹#›</a:t>
            </a:fld>
            <a:endParaRPr lang="en-US"/>
          </a:p>
        </p:txBody>
      </p:sp>
    </p:spTree>
    <p:extLst>
      <p:ext uri="{BB962C8B-B14F-4D97-AF65-F5344CB8AC3E}">
        <p14:creationId xmlns:p14="http://schemas.microsoft.com/office/powerpoint/2010/main" val="8178935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6E0BC6-D9B8-4CEF-8A0B-6E1BEC04640E}" type="datetimeFigureOut">
              <a:rPr lang="en-US" smtClean="0"/>
              <a:t>3/20/2024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8B09245-099E-45E4-A48E-45676631A993}" type="slidenum">
              <a:rPr lang="en-US" smtClean="0"/>
              <a:t>‹#›</a:t>
            </a:fld>
            <a:endParaRPr lang="en-US"/>
          </a:p>
        </p:txBody>
      </p:sp>
    </p:spTree>
    <p:extLst>
      <p:ext uri="{BB962C8B-B14F-4D97-AF65-F5344CB8AC3E}">
        <p14:creationId xmlns:p14="http://schemas.microsoft.com/office/powerpoint/2010/main" val="733288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266E0BC6-D9B8-4CEF-8A0B-6E1BEC04640E}" type="datetimeFigureOut">
              <a:rPr lang="en-US" smtClean="0"/>
              <a:t>3/20/2024</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68B09245-099E-45E4-A48E-45676631A993}" type="slidenum">
              <a:rPr lang="en-US" smtClean="0"/>
              <a:t>‹#›</a:t>
            </a:fld>
            <a:endParaRPr lang="en-US"/>
          </a:p>
        </p:txBody>
      </p:sp>
    </p:spTree>
    <p:extLst>
      <p:ext uri="{BB962C8B-B14F-4D97-AF65-F5344CB8AC3E}">
        <p14:creationId xmlns:p14="http://schemas.microsoft.com/office/powerpoint/2010/main" val="34727050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6E0BC6-D9B8-4CEF-8A0B-6E1BEC04640E}" type="datetimeFigureOut">
              <a:rPr lang="en-US" smtClean="0"/>
              <a:t>3/20/2024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B09245-099E-45E4-A48E-45676631A993}" type="slidenum">
              <a:rPr lang="en-US" smtClean="0"/>
              <a:t>‹#›</a:t>
            </a:fld>
            <a:endParaRPr lang="en-US"/>
          </a:p>
        </p:txBody>
      </p:sp>
    </p:spTree>
    <p:extLst>
      <p:ext uri="{BB962C8B-B14F-4D97-AF65-F5344CB8AC3E}">
        <p14:creationId xmlns:p14="http://schemas.microsoft.com/office/powerpoint/2010/main" val="11718246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266E0BC6-D9B8-4CEF-8A0B-6E1BEC04640E}" type="datetimeFigureOut">
              <a:rPr lang="en-US" smtClean="0"/>
              <a:t>3/20/2024</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68B09245-099E-45E4-A48E-45676631A993}" type="slidenum">
              <a:rPr lang="en-US" smtClean="0"/>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79329536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0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6.xml"/><Relationship Id="rId4" Type="http://schemas.openxmlformats.org/officeDocument/2006/relationships/image" Target="../media/image34.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7.xml"/><Relationship Id="rId4" Type="http://schemas.openxmlformats.org/officeDocument/2006/relationships/image" Target="../media/image4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0CA61-0BB4-A332-D604-5AA0A5164436}"/>
              </a:ext>
            </a:extLst>
          </p:cNvPr>
          <p:cNvSpPr>
            <a:spLocks noGrp="1"/>
          </p:cNvSpPr>
          <p:nvPr>
            <p:ph type="ctrTitle"/>
          </p:nvPr>
        </p:nvSpPr>
        <p:spPr/>
        <p:txBody>
          <a:bodyPr/>
          <a:lstStyle/>
          <a:p>
            <a:r>
              <a:rPr lang="en-US" dirty="0"/>
              <a:t>Introduction to networking</a:t>
            </a:r>
          </a:p>
        </p:txBody>
      </p:sp>
      <p:sp>
        <p:nvSpPr>
          <p:cNvPr id="3" name="Subtitle 2">
            <a:extLst>
              <a:ext uri="{FF2B5EF4-FFF2-40B4-BE49-F238E27FC236}">
                <a16:creationId xmlns:a16="http://schemas.microsoft.com/office/drawing/2014/main" id="{230B65B8-47C7-26EB-B14B-369608F1EB9B}"/>
              </a:ext>
            </a:extLst>
          </p:cNvPr>
          <p:cNvSpPr>
            <a:spLocks noGrp="1"/>
          </p:cNvSpPr>
          <p:nvPr>
            <p:ph type="subTitle" idx="1"/>
          </p:nvPr>
        </p:nvSpPr>
        <p:spPr/>
        <p:txBody>
          <a:bodyPr/>
          <a:lstStyle/>
          <a:p>
            <a:r>
              <a:rPr lang="en-US" dirty="0"/>
              <a:t>TCP/IP Five-Layer Network Model</a:t>
            </a:r>
          </a:p>
        </p:txBody>
      </p:sp>
      <p:sp>
        <p:nvSpPr>
          <p:cNvPr id="4" name="TextBox 3">
            <a:extLst>
              <a:ext uri="{FF2B5EF4-FFF2-40B4-BE49-F238E27FC236}">
                <a16:creationId xmlns:a16="http://schemas.microsoft.com/office/drawing/2014/main" id="{C9BADD0C-1492-9A26-0139-DAC8D8A8B3DB}"/>
              </a:ext>
            </a:extLst>
          </p:cNvPr>
          <p:cNvSpPr txBox="1"/>
          <p:nvPr/>
        </p:nvSpPr>
        <p:spPr>
          <a:xfrm>
            <a:off x="436880" y="5476240"/>
            <a:ext cx="3025606" cy="646331"/>
          </a:xfrm>
          <a:prstGeom prst="rect">
            <a:avLst/>
          </a:prstGeom>
          <a:noFill/>
        </p:spPr>
        <p:txBody>
          <a:bodyPr wrap="square" rtlCol="0">
            <a:spAutoFit/>
          </a:bodyPr>
          <a:lstStyle/>
          <a:p>
            <a:pPr algn="just"/>
            <a:r>
              <a:rPr lang="en-US" dirty="0">
                <a:solidFill>
                  <a:schemeClr val="bg1"/>
                </a:solidFill>
              </a:rPr>
              <a:t>Joel Enrique Esparza Ramirez</a:t>
            </a:r>
          </a:p>
          <a:p>
            <a:pPr algn="just"/>
            <a:r>
              <a:rPr lang="en-US" dirty="0">
                <a:solidFill>
                  <a:schemeClr val="bg1"/>
                </a:solidFill>
              </a:rPr>
              <a:t>Internet of Things</a:t>
            </a:r>
          </a:p>
        </p:txBody>
      </p:sp>
    </p:spTree>
    <p:extLst>
      <p:ext uri="{BB962C8B-B14F-4D97-AF65-F5344CB8AC3E}">
        <p14:creationId xmlns:p14="http://schemas.microsoft.com/office/powerpoint/2010/main" val="10099231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group of colorful people on a black background&#10;&#10;Description automatically generated">
            <a:extLst>
              <a:ext uri="{FF2B5EF4-FFF2-40B4-BE49-F238E27FC236}">
                <a16:creationId xmlns:a16="http://schemas.microsoft.com/office/drawing/2014/main" id="{0C7A5D57-C651-8463-677C-8AFB4C26D7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9962" y="1009649"/>
            <a:ext cx="5172075" cy="5172075"/>
          </a:xfrm>
          <a:prstGeom prst="rect">
            <a:avLst/>
          </a:prstGeom>
        </p:spPr>
      </p:pic>
    </p:spTree>
    <p:extLst>
      <p:ext uri="{BB962C8B-B14F-4D97-AF65-F5344CB8AC3E}">
        <p14:creationId xmlns:p14="http://schemas.microsoft.com/office/powerpoint/2010/main" val="3373824602"/>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a:extLst>
              <a:ext uri="{FF2B5EF4-FFF2-40B4-BE49-F238E27FC236}">
                <a16:creationId xmlns:a16="http://schemas.microsoft.com/office/drawing/2014/main" id="{042279C7-7BE9-2889-5D51-C575958E64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24025" y="1176338"/>
            <a:ext cx="8743950" cy="4505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497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B4E4C2C-7AC4-8B4D-E24B-1B11CE91A606}"/>
              </a:ext>
            </a:extLst>
          </p:cNvPr>
          <p:cNvPicPr>
            <a:picLocks noChangeAspect="1"/>
          </p:cNvPicPr>
          <p:nvPr/>
        </p:nvPicPr>
        <p:blipFill>
          <a:blip r:embed="rId2"/>
          <a:stretch>
            <a:fillRect/>
          </a:stretch>
        </p:blipFill>
        <p:spPr>
          <a:xfrm>
            <a:off x="1975862" y="1009312"/>
            <a:ext cx="8240275" cy="4839375"/>
          </a:xfrm>
          <a:prstGeom prst="rect">
            <a:avLst/>
          </a:prstGeom>
        </p:spPr>
      </p:pic>
    </p:spTree>
    <p:extLst>
      <p:ext uri="{BB962C8B-B14F-4D97-AF65-F5344CB8AC3E}">
        <p14:creationId xmlns:p14="http://schemas.microsoft.com/office/powerpoint/2010/main" val="9493480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093C3-C365-B78C-4B95-A242F0098348}"/>
              </a:ext>
            </a:extLst>
          </p:cNvPr>
          <p:cNvSpPr>
            <a:spLocks noGrp="1"/>
          </p:cNvSpPr>
          <p:nvPr>
            <p:ph type="title"/>
          </p:nvPr>
        </p:nvSpPr>
        <p:spPr/>
        <p:txBody>
          <a:bodyPr/>
          <a:lstStyle/>
          <a:p>
            <a:r>
              <a:rPr lang="en-US" dirty="0"/>
              <a:t>internetwork</a:t>
            </a:r>
          </a:p>
        </p:txBody>
      </p:sp>
      <p:sp>
        <p:nvSpPr>
          <p:cNvPr id="3" name="Content Placeholder 2">
            <a:extLst>
              <a:ext uri="{FF2B5EF4-FFF2-40B4-BE49-F238E27FC236}">
                <a16:creationId xmlns:a16="http://schemas.microsoft.com/office/drawing/2014/main" id="{CDC0FE84-4B59-F99B-1021-1265A4E12651}"/>
              </a:ext>
            </a:extLst>
          </p:cNvPr>
          <p:cNvSpPr>
            <a:spLocks noGrp="1"/>
          </p:cNvSpPr>
          <p:nvPr>
            <p:ph idx="1"/>
          </p:nvPr>
        </p:nvSpPr>
        <p:spPr/>
        <p:txBody>
          <a:bodyPr>
            <a:normAutofit/>
          </a:bodyPr>
          <a:lstStyle/>
          <a:p>
            <a:r>
              <a:rPr lang="en-US" sz="2800" dirty="0"/>
              <a:t>A collection of networks connected together through routers, the most famous of these being the internet</a:t>
            </a:r>
          </a:p>
        </p:txBody>
      </p:sp>
    </p:spTree>
    <p:extLst>
      <p:ext uri="{BB962C8B-B14F-4D97-AF65-F5344CB8AC3E}">
        <p14:creationId xmlns:p14="http://schemas.microsoft.com/office/powerpoint/2010/main" val="35389715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A5A8A-98DE-3607-DEF7-33E1E2D454BD}"/>
              </a:ext>
            </a:extLst>
          </p:cNvPr>
          <p:cNvSpPr>
            <a:spLocks noGrp="1"/>
          </p:cNvSpPr>
          <p:nvPr>
            <p:ph type="title"/>
          </p:nvPr>
        </p:nvSpPr>
        <p:spPr/>
        <p:txBody>
          <a:bodyPr/>
          <a:lstStyle/>
          <a:p>
            <a:r>
              <a:rPr lang="en-US" dirty="0"/>
              <a:t>Internet protocol</a:t>
            </a:r>
          </a:p>
        </p:txBody>
      </p:sp>
      <p:sp>
        <p:nvSpPr>
          <p:cNvPr id="3" name="Content Placeholder 2">
            <a:extLst>
              <a:ext uri="{FF2B5EF4-FFF2-40B4-BE49-F238E27FC236}">
                <a16:creationId xmlns:a16="http://schemas.microsoft.com/office/drawing/2014/main" id="{A0741A4D-77BC-34BF-4303-5E48C7C86BC4}"/>
              </a:ext>
            </a:extLst>
          </p:cNvPr>
          <p:cNvSpPr>
            <a:spLocks noGrp="1"/>
          </p:cNvSpPr>
          <p:nvPr>
            <p:ph idx="1"/>
          </p:nvPr>
        </p:nvSpPr>
        <p:spPr/>
        <p:txBody>
          <a:bodyPr>
            <a:normAutofit/>
          </a:bodyPr>
          <a:lstStyle/>
          <a:p>
            <a:r>
              <a:rPr lang="en-US" sz="2800" dirty="0"/>
              <a:t>IP is the heart of the internet and most smaller networks around the world</a:t>
            </a:r>
          </a:p>
        </p:txBody>
      </p:sp>
    </p:spTree>
    <p:extLst>
      <p:ext uri="{BB962C8B-B14F-4D97-AF65-F5344CB8AC3E}">
        <p14:creationId xmlns:p14="http://schemas.microsoft.com/office/powerpoint/2010/main" val="29622403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679A09-D2DA-FBEB-B86A-011101918893}"/>
              </a:ext>
            </a:extLst>
          </p:cNvPr>
          <p:cNvSpPr>
            <a:spLocks noGrp="1"/>
          </p:cNvSpPr>
          <p:nvPr>
            <p:ph type="title"/>
          </p:nvPr>
        </p:nvSpPr>
        <p:spPr/>
        <p:txBody>
          <a:bodyPr/>
          <a:lstStyle/>
          <a:p>
            <a:r>
              <a:rPr lang="en-US" dirty="0"/>
              <a:t>Client Server</a:t>
            </a:r>
          </a:p>
        </p:txBody>
      </p:sp>
      <p:pic>
        <p:nvPicPr>
          <p:cNvPr id="6" name="Picture 5">
            <a:extLst>
              <a:ext uri="{FF2B5EF4-FFF2-40B4-BE49-F238E27FC236}">
                <a16:creationId xmlns:a16="http://schemas.microsoft.com/office/drawing/2014/main" id="{A2A21B9D-3AAC-FE86-40C6-948044D781DC}"/>
              </a:ext>
            </a:extLst>
          </p:cNvPr>
          <p:cNvPicPr>
            <a:picLocks noChangeAspect="1"/>
          </p:cNvPicPr>
          <p:nvPr/>
        </p:nvPicPr>
        <p:blipFill>
          <a:blip r:embed="rId2"/>
          <a:stretch>
            <a:fillRect/>
          </a:stretch>
        </p:blipFill>
        <p:spPr>
          <a:xfrm>
            <a:off x="1282959" y="2136086"/>
            <a:ext cx="9626082" cy="3754601"/>
          </a:xfrm>
          <a:prstGeom prst="rect">
            <a:avLst/>
          </a:prstGeom>
        </p:spPr>
      </p:pic>
    </p:spTree>
    <p:extLst>
      <p:ext uri="{BB962C8B-B14F-4D97-AF65-F5344CB8AC3E}">
        <p14:creationId xmlns:p14="http://schemas.microsoft.com/office/powerpoint/2010/main" val="23054420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E6935-E70C-2F39-8845-E8A3EE59B12F}"/>
              </a:ext>
            </a:extLst>
          </p:cNvPr>
          <p:cNvSpPr>
            <a:spLocks noGrp="1"/>
          </p:cNvSpPr>
          <p:nvPr>
            <p:ph type="title"/>
          </p:nvPr>
        </p:nvSpPr>
        <p:spPr/>
        <p:txBody>
          <a:bodyPr/>
          <a:lstStyle/>
          <a:p>
            <a:r>
              <a:rPr lang="en-US" dirty="0"/>
              <a:t>Layer 4 transport</a:t>
            </a:r>
          </a:p>
        </p:txBody>
      </p:sp>
      <p:sp>
        <p:nvSpPr>
          <p:cNvPr id="3" name="Content Placeholder 2">
            <a:extLst>
              <a:ext uri="{FF2B5EF4-FFF2-40B4-BE49-F238E27FC236}">
                <a16:creationId xmlns:a16="http://schemas.microsoft.com/office/drawing/2014/main" id="{A6698AC0-7BEC-02A1-0491-9E6149EA87BF}"/>
              </a:ext>
            </a:extLst>
          </p:cNvPr>
          <p:cNvSpPr>
            <a:spLocks noGrp="1"/>
          </p:cNvSpPr>
          <p:nvPr>
            <p:ph idx="1"/>
          </p:nvPr>
        </p:nvSpPr>
        <p:spPr/>
        <p:txBody>
          <a:bodyPr>
            <a:normAutofit/>
          </a:bodyPr>
          <a:lstStyle/>
          <a:p>
            <a:r>
              <a:rPr lang="en-US" sz="2800" dirty="0"/>
              <a:t>Sorts out which client and server programs are supposed to get that data</a:t>
            </a:r>
          </a:p>
        </p:txBody>
      </p:sp>
    </p:spTree>
    <p:extLst>
      <p:ext uri="{BB962C8B-B14F-4D97-AF65-F5344CB8AC3E}">
        <p14:creationId xmlns:p14="http://schemas.microsoft.com/office/powerpoint/2010/main" val="23075173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C6FF5B7-D17D-0FF5-3FC5-7BF091B1A2BC}"/>
              </a:ext>
            </a:extLst>
          </p:cNvPr>
          <p:cNvPicPr>
            <a:picLocks noChangeAspect="1"/>
          </p:cNvPicPr>
          <p:nvPr/>
        </p:nvPicPr>
        <p:blipFill>
          <a:blip r:embed="rId2"/>
          <a:stretch>
            <a:fillRect/>
          </a:stretch>
        </p:blipFill>
        <p:spPr>
          <a:xfrm>
            <a:off x="1045700" y="1916934"/>
            <a:ext cx="10100600" cy="3024132"/>
          </a:xfrm>
          <a:prstGeom prst="rect">
            <a:avLst/>
          </a:prstGeom>
        </p:spPr>
      </p:pic>
    </p:spTree>
    <p:extLst>
      <p:ext uri="{BB962C8B-B14F-4D97-AF65-F5344CB8AC3E}">
        <p14:creationId xmlns:p14="http://schemas.microsoft.com/office/powerpoint/2010/main" val="23358670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9AA34-9AA8-AB62-687C-9321D5008037}"/>
              </a:ext>
            </a:extLst>
          </p:cNvPr>
          <p:cNvSpPr>
            <a:spLocks noGrp="1"/>
          </p:cNvSpPr>
          <p:nvPr>
            <p:ph type="title"/>
          </p:nvPr>
        </p:nvSpPr>
        <p:spPr/>
        <p:txBody>
          <a:bodyPr/>
          <a:lstStyle/>
          <a:p>
            <a:r>
              <a:rPr lang="en-US" dirty="0" err="1"/>
              <a:t>Osi</a:t>
            </a:r>
            <a:r>
              <a:rPr lang="en-US" dirty="0"/>
              <a:t> model</a:t>
            </a:r>
          </a:p>
        </p:txBody>
      </p:sp>
      <p:sp>
        <p:nvSpPr>
          <p:cNvPr id="3" name="Content Placeholder 2">
            <a:extLst>
              <a:ext uri="{FF2B5EF4-FFF2-40B4-BE49-F238E27FC236}">
                <a16:creationId xmlns:a16="http://schemas.microsoft.com/office/drawing/2014/main" id="{92CB5753-8F8F-D511-02A5-96FCFDAAA7C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124393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1F775EC-2E59-13E3-F732-5BF7DD0F3B0E}"/>
              </a:ext>
            </a:extLst>
          </p:cNvPr>
          <p:cNvSpPr>
            <a:spLocks noGrp="1"/>
          </p:cNvSpPr>
          <p:nvPr>
            <p:ph type="title"/>
          </p:nvPr>
        </p:nvSpPr>
        <p:spPr/>
        <p:txBody>
          <a:bodyPr/>
          <a:lstStyle/>
          <a:p>
            <a:r>
              <a:rPr lang="en-US" sz="3600" dirty="0"/>
              <a:t>Introduction to Networking</a:t>
            </a:r>
            <a:endParaRPr lang="en-US" b="1" dirty="0"/>
          </a:p>
        </p:txBody>
      </p:sp>
      <p:sp>
        <p:nvSpPr>
          <p:cNvPr id="5" name="Text Placeholder 4">
            <a:extLst>
              <a:ext uri="{FF2B5EF4-FFF2-40B4-BE49-F238E27FC236}">
                <a16:creationId xmlns:a16="http://schemas.microsoft.com/office/drawing/2014/main" id="{91AACBB0-2ACA-0708-A0B1-196318316DCE}"/>
              </a:ext>
            </a:extLst>
          </p:cNvPr>
          <p:cNvSpPr>
            <a:spLocks noGrp="1"/>
          </p:cNvSpPr>
          <p:nvPr>
            <p:ph type="body" idx="1"/>
          </p:nvPr>
        </p:nvSpPr>
        <p:spPr/>
        <p:txBody>
          <a:bodyPr/>
          <a:lstStyle/>
          <a:p>
            <a:r>
              <a:rPr lang="en-US" dirty="0"/>
              <a:t>The basics of networking devices</a:t>
            </a:r>
          </a:p>
        </p:txBody>
      </p:sp>
    </p:spTree>
    <p:extLst>
      <p:ext uri="{BB962C8B-B14F-4D97-AF65-F5344CB8AC3E}">
        <p14:creationId xmlns:p14="http://schemas.microsoft.com/office/powerpoint/2010/main" val="3383548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0BD60-655C-8B08-C901-87CC5CA5C8E3}"/>
              </a:ext>
            </a:extLst>
          </p:cNvPr>
          <p:cNvSpPr>
            <a:spLocks noGrp="1"/>
          </p:cNvSpPr>
          <p:nvPr>
            <p:ph type="title"/>
          </p:nvPr>
        </p:nvSpPr>
        <p:spPr/>
        <p:txBody>
          <a:bodyPr/>
          <a:lstStyle/>
          <a:p>
            <a:r>
              <a:rPr lang="en-US" dirty="0"/>
              <a:t>cables</a:t>
            </a:r>
          </a:p>
        </p:txBody>
      </p:sp>
      <p:sp>
        <p:nvSpPr>
          <p:cNvPr id="3" name="Content Placeholder 2">
            <a:extLst>
              <a:ext uri="{FF2B5EF4-FFF2-40B4-BE49-F238E27FC236}">
                <a16:creationId xmlns:a16="http://schemas.microsoft.com/office/drawing/2014/main" id="{C5676E89-7F03-B150-7944-E381A409D911}"/>
              </a:ext>
            </a:extLst>
          </p:cNvPr>
          <p:cNvSpPr>
            <a:spLocks noGrp="1"/>
          </p:cNvSpPr>
          <p:nvPr>
            <p:ph idx="1"/>
          </p:nvPr>
        </p:nvSpPr>
        <p:spPr/>
        <p:txBody>
          <a:bodyPr>
            <a:normAutofit/>
          </a:bodyPr>
          <a:lstStyle/>
          <a:p>
            <a:r>
              <a:rPr lang="en-US" sz="2800" dirty="0"/>
              <a:t>Connect different devices to each other, allowing data to be transmitted over them</a:t>
            </a:r>
          </a:p>
        </p:txBody>
      </p:sp>
    </p:spTree>
    <p:extLst>
      <p:ext uri="{BB962C8B-B14F-4D97-AF65-F5344CB8AC3E}">
        <p14:creationId xmlns:p14="http://schemas.microsoft.com/office/powerpoint/2010/main" val="7178837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5D987-2D43-C9CC-4C63-20268F60F13C}"/>
              </a:ext>
            </a:extLst>
          </p:cNvPr>
          <p:cNvSpPr>
            <a:spLocks noGrp="1"/>
          </p:cNvSpPr>
          <p:nvPr>
            <p:ph type="title"/>
          </p:nvPr>
        </p:nvSpPr>
        <p:spPr/>
        <p:txBody>
          <a:bodyPr/>
          <a:lstStyle/>
          <a:p>
            <a:r>
              <a:rPr lang="en-US" dirty="0"/>
              <a:t>Lectures</a:t>
            </a:r>
          </a:p>
        </p:txBody>
      </p:sp>
      <p:sp>
        <p:nvSpPr>
          <p:cNvPr id="3" name="Content Placeholder 2">
            <a:extLst>
              <a:ext uri="{FF2B5EF4-FFF2-40B4-BE49-F238E27FC236}">
                <a16:creationId xmlns:a16="http://schemas.microsoft.com/office/drawing/2014/main" id="{B278B13D-704C-0A6D-1D3D-F1619C713656}"/>
              </a:ext>
            </a:extLst>
          </p:cNvPr>
          <p:cNvSpPr>
            <a:spLocks noGrp="1"/>
          </p:cNvSpPr>
          <p:nvPr>
            <p:ph idx="1"/>
          </p:nvPr>
        </p:nvSpPr>
        <p:spPr/>
        <p:txBody>
          <a:bodyPr>
            <a:normAutofit/>
          </a:bodyPr>
          <a:lstStyle/>
          <a:p>
            <a:r>
              <a:rPr lang="en-US" sz="2800" dirty="0"/>
              <a:t>1. Introduction to Networking</a:t>
            </a:r>
          </a:p>
          <a:p>
            <a:r>
              <a:rPr lang="en-US" sz="2800" dirty="0"/>
              <a:t>2. The Network Layer</a:t>
            </a:r>
          </a:p>
          <a:p>
            <a:r>
              <a:rPr lang="en-US" sz="2800" dirty="0"/>
              <a:t>3. The transport and application Layer</a:t>
            </a:r>
          </a:p>
          <a:p>
            <a:r>
              <a:rPr lang="en-US" sz="2800" dirty="0"/>
              <a:t>4. Wireless connections</a:t>
            </a:r>
          </a:p>
        </p:txBody>
      </p:sp>
    </p:spTree>
    <p:extLst>
      <p:ext uri="{BB962C8B-B14F-4D97-AF65-F5344CB8AC3E}">
        <p14:creationId xmlns:p14="http://schemas.microsoft.com/office/powerpoint/2010/main" val="18345826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1F16E-29DF-1BB0-BBAF-051A188D4D8F}"/>
              </a:ext>
            </a:extLst>
          </p:cNvPr>
          <p:cNvSpPr>
            <a:spLocks noGrp="1"/>
          </p:cNvSpPr>
          <p:nvPr>
            <p:ph type="title"/>
          </p:nvPr>
        </p:nvSpPr>
        <p:spPr/>
        <p:txBody>
          <a:bodyPr/>
          <a:lstStyle/>
          <a:p>
            <a:r>
              <a:rPr lang="en-US" dirty="0"/>
              <a:t>Cables</a:t>
            </a:r>
          </a:p>
        </p:txBody>
      </p:sp>
      <p:sp>
        <p:nvSpPr>
          <p:cNvPr id="3" name="Content Placeholder 2">
            <a:extLst>
              <a:ext uri="{FF2B5EF4-FFF2-40B4-BE49-F238E27FC236}">
                <a16:creationId xmlns:a16="http://schemas.microsoft.com/office/drawing/2014/main" id="{6616F666-0F02-ECB0-C4FE-578DDD71966C}"/>
              </a:ext>
            </a:extLst>
          </p:cNvPr>
          <p:cNvSpPr>
            <a:spLocks noGrp="1"/>
          </p:cNvSpPr>
          <p:nvPr>
            <p:ph idx="1"/>
          </p:nvPr>
        </p:nvSpPr>
        <p:spPr/>
        <p:txBody>
          <a:bodyPr>
            <a:normAutofit/>
          </a:bodyPr>
          <a:lstStyle/>
          <a:p>
            <a:r>
              <a:rPr lang="en-US" sz="2800" dirty="0"/>
              <a:t>Copper (Spanish)</a:t>
            </a:r>
          </a:p>
          <a:p>
            <a:r>
              <a:rPr lang="en-US" sz="2800" dirty="0"/>
              <a:t>Fiber (Spanish)</a:t>
            </a:r>
          </a:p>
        </p:txBody>
      </p:sp>
    </p:spTree>
    <p:extLst>
      <p:ext uri="{BB962C8B-B14F-4D97-AF65-F5344CB8AC3E}">
        <p14:creationId xmlns:p14="http://schemas.microsoft.com/office/powerpoint/2010/main" val="19893563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C26EF-8A9D-4F9F-99E9-F9067D314F0E}"/>
              </a:ext>
            </a:extLst>
          </p:cNvPr>
          <p:cNvSpPr>
            <a:spLocks noGrp="1"/>
          </p:cNvSpPr>
          <p:nvPr>
            <p:ph type="title"/>
          </p:nvPr>
        </p:nvSpPr>
        <p:spPr/>
        <p:txBody>
          <a:bodyPr/>
          <a:lstStyle/>
          <a:p>
            <a:r>
              <a:rPr lang="en-US" dirty="0"/>
              <a:t>Cables</a:t>
            </a:r>
          </a:p>
        </p:txBody>
      </p:sp>
      <p:sp>
        <p:nvSpPr>
          <p:cNvPr id="3" name="Content Placeholder 2">
            <a:extLst>
              <a:ext uri="{FF2B5EF4-FFF2-40B4-BE49-F238E27FC236}">
                <a16:creationId xmlns:a16="http://schemas.microsoft.com/office/drawing/2014/main" id="{A16F901B-E5EB-255C-2B1E-DFBC9FA80552}"/>
              </a:ext>
            </a:extLst>
          </p:cNvPr>
          <p:cNvSpPr>
            <a:spLocks noGrp="1"/>
          </p:cNvSpPr>
          <p:nvPr>
            <p:ph idx="1"/>
          </p:nvPr>
        </p:nvSpPr>
        <p:spPr/>
        <p:txBody>
          <a:bodyPr>
            <a:normAutofit/>
          </a:bodyPr>
          <a:lstStyle/>
          <a:p>
            <a:r>
              <a:rPr lang="en-US" sz="2800" dirty="0"/>
              <a:t>The most common forms of copper twisted-pair cables used in networking are Cat5, Cat5e and Cat6 cables</a:t>
            </a:r>
          </a:p>
        </p:txBody>
      </p:sp>
    </p:spTree>
    <p:extLst>
      <p:ext uri="{BB962C8B-B14F-4D97-AF65-F5344CB8AC3E}">
        <p14:creationId xmlns:p14="http://schemas.microsoft.com/office/powerpoint/2010/main" val="41671096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E0C2997-BC46-3FF8-308C-1D432C10D024}"/>
              </a:ext>
            </a:extLst>
          </p:cNvPr>
          <p:cNvPicPr>
            <a:picLocks noChangeAspect="1"/>
          </p:cNvPicPr>
          <p:nvPr/>
        </p:nvPicPr>
        <p:blipFill>
          <a:blip r:embed="rId2"/>
          <a:stretch>
            <a:fillRect/>
          </a:stretch>
        </p:blipFill>
        <p:spPr>
          <a:xfrm>
            <a:off x="413544" y="852128"/>
            <a:ext cx="11364911" cy="5153744"/>
          </a:xfrm>
          <a:prstGeom prst="rect">
            <a:avLst/>
          </a:prstGeom>
        </p:spPr>
      </p:pic>
    </p:spTree>
    <p:extLst>
      <p:ext uri="{BB962C8B-B14F-4D97-AF65-F5344CB8AC3E}">
        <p14:creationId xmlns:p14="http://schemas.microsoft.com/office/powerpoint/2010/main" val="517968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C17FBE-39F6-4897-0709-2A50FBBBFCC2}"/>
              </a:ext>
            </a:extLst>
          </p:cNvPr>
          <p:cNvSpPr>
            <a:spLocks noGrp="1"/>
          </p:cNvSpPr>
          <p:nvPr>
            <p:ph type="title"/>
          </p:nvPr>
        </p:nvSpPr>
        <p:spPr/>
        <p:txBody>
          <a:bodyPr/>
          <a:lstStyle/>
          <a:p>
            <a:r>
              <a:rPr lang="en-US" dirty="0"/>
              <a:t>crosstalk</a:t>
            </a:r>
          </a:p>
        </p:txBody>
      </p:sp>
      <p:sp>
        <p:nvSpPr>
          <p:cNvPr id="3" name="Content Placeholder 2">
            <a:extLst>
              <a:ext uri="{FF2B5EF4-FFF2-40B4-BE49-F238E27FC236}">
                <a16:creationId xmlns:a16="http://schemas.microsoft.com/office/drawing/2014/main" id="{9420384B-BA3C-1E59-E174-8527B8DAC2DC}"/>
              </a:ext>
            </a:extLst>
          </p:cNvPr>
          <p:cNvSpPr>
            <a:spLocks noGrp="1"/>
          </p:cNvSpPr>
          <p:nvPr>
            <p:ph idx="1"/>
          </p:nvPr>
        </p:nvSpPr>
        <p:spPr/>
        <p:txBody>
          <a:bodyPr>
            <a:normAutofit/>
          </a:bodyPr>
          <a:lstStyle/>
          <a:p>
            <a:r>
              <a:rPr lang="en-US" sz="2800" dirty="0"/>
              <a:t>When an electrical pulse on one wire is accidentally detected on another wire</a:t>
            </a:r>
          </a:p>
        </p:txBody>
      </p:sp>
    </p:spTree>
    <p:extLst>
      <p:ext uri="{BB962C8B-B14F-4D97-AF65-F5344CB8AC3E}">
        <p14:creationId xmlns:p14="http://schemas.microsoft.com/office/powerpoint/2010/main" val="4338976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3A02D-A0F0-FDEC-3246-39B3DFD98A19}"/>
              </a:ext>
            </a:extLst>
          </p:cNvPr>
          <p:cNvSpPr>
            <a:spLocks noGrp="1"/>
          </p:cNvSpPr>
          <p:nvPr>
            <p:ph type="title"/>
          </p:nvPr>
        </p:nvSpPr>
        <p:spPr/>
        <p:txBody>
          <a:bodyPr/>
          <a:lstStyle/>
          <a:p>
            <a:r>
              <a:rPr lang="en-US" dirty="0"/>
              <a:t>Fiber cables</a:t>
            </a:r>
          </a:p>
        </p:txBody>
      </p:sp>
      <p:sp>
        <p:nvSpPr>
          <p:cNvPr id="3" name="Content Placeholder 2">
            <a:extLst>
              <a:ext uri="{FF2B5EF4-FFF2-40B4-BE49-F238E27FC236}">
                <a16:creationId xmlns:a16="http://schemas.microsoft.com/office/drawing/2014/main" id="{FE5B5B6C-3146-3AA4-8D57-3DEEF0487A56}"/>
              </a:ext>
            </a:extLst>
          </p:cNvPr>
          <p:cNvSpPr>
            <a:spLocks noGrp="1"/>
          </p:cNvSpPr>
          <p:nvPr>
            <p:ph idx="1"/>
          </p:nvPr>
        </p:nvSpPr>
        <p:spPr/>
        <p:txBody>
          <a:bodyPr>
            <a:normAutofit/>
          </a:bodyPr>
          <a:lstStyle/>
          <a:p>
            <a:r>
              <a:rPr lang="en-US" sz="2800" dirty="0"/>
              <a:t>Contain individual optical fibers, which are tiny tubes made out of glass about the width of a human hair</a:t>
            </a:r>
          </a:p>
        </p:txBody>
      </p:sp>
    </p:spTree>
    <p:extLst>
      <p:ext uri="{BB962C8B-B14F-4D97-AF65-F5344CB8AC3E}">
        <p14:creationId xmlns:p14="http://schemas.microsoft.com/office/powerpoint/2010/main" val="31958908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9372AF3-CD43-DA2F-DF09-D08BC5F87A1B}"/>
              </a:ext>
            </a:extLst>
          </p:cNvPr>
          <p:cNvPicPr>
            <a:picLocks noChangeAspect="1"/>
          </p:cNvPicPr>
          <p:nvPr/>
        </p:nvPicPr>
        <p:blipFill>
          <a:blip r:embed="rId2"/>
          <a:stretch>
            <a:fillRect/>
          </a:stretch>
        </p:blipFill>
        <p:spPr>
          <a:xfrm>
            <a:off x="1259633" y="1544866"/>
            <a:ext cx="9850016" cy="4135792"/>
          </a:xfrm>
          <a:prstGeom prst="rect">
            <a:avLst/>
          </a:prstGeom>
        </p:spPr>
      </p:pic>
    </p:spTree>
    <p:extLst>
      <p:ext uri="{BB962C8B-B14F-4D97-AF65-F5344CB8AC3E}">
        <p14:creationId xmlns:p14="http://schemas.microsoft.com/office/powerpoint/2010/main" val="30113690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156DB-C18D-0859-F236-02B64CC0C792}"/>
              </a:ext>
            </a:extLst>
          </p:cNvPr>
          <p:cNvSpPr>
            <a:spLocks noGrp="1"/>
          </p:cNvSpPr>
          <p:nvPr>
            <p:ph type="title"/>
          </p:nvPr>
        </p:nvSpPr>
        <p:spPr/>
        <p:txBody>
          <a:bodyPr/>
          <a:lstStyle/>
          <a:p>
            <a:r>
              <a:rPr lang="en-US" dirty="0"/>
              <a:t>Recap layer 1</a:t>
            </a:r>
          </a:p>
        </p:txBody>
      </p:sp>
      <p:sp>
        <p:nvSpPr>
          <p:cNvPr id="3" name="Content Placeholder 2">
            <a:extLst>
              <a:ext uri="{FF2B5EF4-FFF2-40B4-BE49-F238E27FC236}">
                <a16:creationId xmlns:a16="http://schemas.microsoft.com/office/drawing/2014/main" id="{18169B7E-DDF8-1E23-A1B5-F514454D363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7408222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B76509-046A-999F-D999-ED2D4FB4044A}"/>
              </a:ext>
            </a:extLst>
          </p:cNvPr>
          <p:cNvSpPr>
            <a:spLocks noGrp="1"/>
          </p:cNvSpPr>
          <p:nvPr>
            <p:ph type="title"/>
          </p:nvPr>
        </p:nvSpPr>
        <p:spPr/>
        <p:txBody>
          <a:bodyPr/>
          <a:lstStyle/>
          <a:p>
            <a:r>
              <a:rPr lang="en-US" dirty="0"/>
              <a:t>HUB</a:t>
            </a:r>
          </a:p>
        </p:txBody>
      </p:sp>
      <p:sp>
        <p:nvSpPr>
          <p:cNvPr id="3" name="Content Placeholder 2">
            <a:extLst>
              <a:ext uri="{FF2B5EF4-FFF2-40B4-BE49-F238E27FC236}">
                <a16:creationId xmlns:a16="http://schemas.microsoft.com/office/drawing/2014/main" id="{094A0EFE-36DB-E56C-DDD7-F2285DA6BC84}"/>
              </a:ext>
            </a:extLst>
          </p:cNvPr>
          <p:cNvSpPr>
            <a:spLocks noGrp="1"/>
          </p:cNvSpPr>
          <p:nvPr>
            <p:ph idx="1"/>
          </p:nvPr>
        </p:nvSpPr>
        <p:spPr/>
        <p:txBody>
          <a:bodyPr>
            <a:normAutofit/>
          </a:bodyPr>
          <a:lstStyle/>
          <a:p>
            <a:r>
              <a:rPr lang="en-US" sz="2800" dirty="0"/>
              <a:t>A physical layer device that allows for connections from many computers at once</a:t>
            </a:r>
          </a:p>
        </p:txBody>
      </p:sp>
    </p:spTree>
    <p:extLst>
      <p:ext uri="{BB962C8B-B14F-4D97-AF65-F5344CB8AC3E}">
        <p14:creationId xmlns:p14="http://schemas.microsoft.com/office/powerpoint/2010/main" val="27016964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694BE-AADA-4741-98E3-357E7116DE8A}"/>
              </a:ext>
            </a:extLst>
          </p:cNvPr>
          <p:cNvSpPr>
            <a:spLocks noGrp="1"/>
          </p:cNvSpPr>
          <p:nvPr>
            <p:ph type="title"/>
          </p:nvPr>
        </p:nvSpPr>
        <p:spPr/>
        <p:txBody>
          <a:bodyPr/>
          <a:lstStyle/>
          <a:p>
            <a:r>
              <a:rPr lang="en-US" dirty="0"/>
              <a:t>HUB</a:t>
            </a:r>
          </a:p>
        </p:txBody>
      </p:sp>
      <p:sp>
        <p:nvSpPr>
          <p:cNvPr id="3" name="Content Placeholder 2">
            <a:extLst>
              <a:ext uri="{FF2B5EF4-FFF2-40B4-BE49-F238E27FC236}">
                <a16:creationId xmlns:a16="http://schemas.microsoft.com/office/drawing/2014/main" id="{A844D13A-7413-3151-1805-9FB62F447242}"/>
              </a:ext>
            </a:extLst>
          </p:cNvPr>
          <p:cNvSpPr>
            <a:spLocks noGrp="1"/>
          </p:cNvSpPr>
          <p:nvPr>
            <p:ph idx="1"/>
          </p:nvPr>
        </p:nvSpPr>
        <p:spPr/>
        <p:txBody>
          <a:bodyPr>
            <a:normAutofit/>
          </a:bodyPr>
          <a:lstStyle/>
          <a:p>
            <a:r>
              <a:rPr lang="en-US" sz="2800" dirty="0"/>
              <a:t> A hub is a basic networking device that connects multiple computers or other network devices together. It operates at the physical layer (Layer 1) of the OSI model. When a data packet arrives at one port, it is copied to all other ports so that all segments of the LAN can see all packets.</a:t>
            </a:r>
          </a:p>
        </p:txBody>
      </p:sp>
    </p:spTree>
    <p:extLst>
      <p:ext uri="{BB962C8B-B14F-4D97-AF65-F5344CB8AC3E}">
        <p14:creationId xmlns:p14="http://schemas.microsoft.com/office/powerpoint/2010/main" val="20924088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black device with many ports&#10;&#10;Description automatically generated">
            <a:extLst>
              <a:ext uri="{FF2B5EF4-FFF2-40B4-BE49-F238E27FC236}">
                <a16:creationId xmlns:a16="http://schemas.microsoft.com/office/drawing/2014/main" id="{C701829F-36A0-56FA-4961-D0BE72A5FDE9}"/>
              </a:ext>
            </a:extLst>
          </p:cNvPr>
          <p:cNvPicPr>
            <a:picLocks noGrp="1" noChangeAspect="1"/>
          </p:cNvPicPr>
          <p:nvPr>
            <p:ph idx="4294967295"/>
          </p:nvPr>
        </p:nvPicPr>
        <p:blipFill rotWithShape="1">
          <a:blip r:embed="rId2">
            <a:extLst>
              <a:ext uri="{28A0092B-C50C-407E-A947-70E740481C1C}">
                <a14:useLocalDpi xmlns:a14="http://schemas.microsoft.com/office/drawing/2010/main" val="0"/>
              </a:ext>
            </a:extLst>
          </a:blip>
          <a:srcRect b="26198"/>
          <a:stretch/>
        </p:blipFill>
        <p:spPr>
          <a:xfrm>
            <a:off x="3265487" y="1743075"/>
            <a:ext cx="5661025" cy="2714625"/>
          </a:xfrm>
        </p:spPr>
      </p:pic>
    </p:spTree>
    <p:extLst>
      <p:ext uri="{BB962C8B-B14F-4D97-AF65-F5344CB8AC3E}">
        <p14:creationId xmlns:p14="http://schemas.microsoft.com/office/powerpoint/2010/main" val="1094704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1F775EC-2E59-13E3-F732-5BF7DD0F3B0E}"/>
              </a:ext>
            </a:extLst>
          </p:cNvPr>
          <p:cNvSpPr>
            <a:spLocks noGrp="1"/>
          </p:cNvSpPr>
          <p:nvPr>
            <p:ph type="title"/>
          </p:nvPr>
        </p:nvSpPr>
        <p:spPr/>
        <p:txBody>
          <a:bodyPr/>
          <a:lstStyle/>
          <a:p>
            <a:r>
              <a:rPr lang="en-US" sz="3600" dirty="0"/>
              <a:t>Introduction to Networking</a:t>
            </a:r>
            <a:endParaRPr lang="en-US" b="1" dirty="0"/>
          </a:p>
        </p:txBody>
      </p:sp>
      <p:sp>
        <p:nvSpPr>
          <p:cNvPr id="5" name="Text Placeholder 4">
            <a:extLst>
              <a:ext uri="{FF2B5EF4-FFF2-40B4-BE49-F238E27FC236}">
                <a16:creationId xmlns:a16="http://schemas.microsoft.com/office/drawing/2014/main" id="{91AACBB0-2ACA-0708-A0B1-196318316DCE}"/>
              </a:ext>
            </a:extLst>
          </p:cNvPr>
          <p:cNvSpPr>
            <a:spLocks noGrp="1"/>
          </p:cNvSpPr>
          <p:nvPr>
            <p:ph type="body" idx="1"/>
          </p:nvPr>
        </p:nvSpPr>
        <p:spPr/>
        <p:txBody>
          <a:bodyPr/>
          <a:lstStyle/>
          <a:p>
            <a:r>
              <a:rPr lang="en-US" dirty="0"/>
              <a:t>TCP/IP Five-Layer Network Model</a:t>
            </a:r>
          </a:p>
        </p:txBody>
      </p:sp>
    </p:spTree>
    <p:extLst>
      <p:ext uri="{BB962C8B-B14F-4D97-AF65-F5344CB8AC3E}">
        <p14:creationId xmlns:p14="http://schemas.microsoft.com/office/powerpoint/2010/main" val="19576654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9F79A3B-E64D-69A3-6A0F-2C6CFCFDCD60}"/>
              </a:ext>
            </a:extLst>
          </p:cNvPr>
          <p:cNvPicPr>
            <a:picLocks noChangeAspect="1"/>
          </p:cNvPicPr>
          <p:nvPr/>
        </p:nvPicPr>
        <p:blipFill>
          <a:blip r:embed="rId2"/>
          <a:stretch>
            <a:fillRect/>
          </a:stretch>
        </p:blipFill>
        <p:spPr>
          <a:xfrm>
            <a:off x="642176" y="1104575"/>
            <a:ext cx="10907647" cy="4648849"/>
          </a:xfrm>
          <a:prstGeom prst="rect">
            <a:avLst/>
          </a:prstGeom>
        </p:spPr>
      </p:pic>
    </p:spTree>
    <p:extLst>
      <p:ext uri="{BB962C8B-B14F-4D97-AF65-F5344CB8AC3E}">
        <p14:creationId xmlns:p14="http://schemas.microsoft.com/office/powerpoint/2010/main" val="32119933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F5D0FEA-2921-7833-C018-D7E8F6A15E09}"/>
              </a:ext>
            </a:extLst>
          </p:cNvPr>
          <p:cNvPicPr>
            <a:picLocks noChangeAspect="1"/>
          </p:cNvPicPr>
          <p:nvPr/>
        </p:nvPicPr>
        <p:blipFill rotWithShape="1">
          <a:blip r:embed="rId2"/>
          <a:srcRect l="8990" r="3115"/>
          <a:stretch/>
        </p:blipFill>
        <p:spPr>
          <a:xfrm>
            <a:off x="2093167" y="1143000"/>
            <a:ext cx="8005665" cy="4572000"/>
          </a:xfrm>
          <a:prstGeom prst="rect">
            <a:avLst/>
          </a:prstGeom>
        </p:spPr>
      </p:pic>
    </p:spTree>
    <p:extLst>
      <p:ext uri="{BB962C8B-B14F-4D97-AF65-F5344CB8AC3E}">
        <p14:creationId xmlns:p14="http://schemas.microsoft.com/office/powerpoint/2010/main" val="21902219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0A01B80-7AF1-3C7F-02DB-8F9752DC0C65}"/>
              </a:ext>
            </a:extLst>
          </p:cNvPr>
          <p:cNvPicPr>
            <a:picLocks noChangeAspect="1"/>
          </p:cNvPicPr>
          <p:nvPr/>
        </p:nvPicPr>
        <p:blipFill rotWithShape="1">
          <a:blip r:embed="rId2"/>
          <a:srcRect l="1450" r="4144"/>
          <a:stretch/>
        </p:blipFill>
        <p:spPr>
          <a:xfrm>
            <a:off x="1901890" y="1143000"/>
            <a:ext cx="8388220" cy="4572000"/>
          </a:xfrm>
          <a:prstGeom prst="rect">
            <a:avLst/>
          </a:prstGeom>
        </p:spPr>
      </p:pic>
    </p:spTree>
    <p:extLst>
      <p:ext uri="{BB962C8B-B14F-4D97-AF65-F5344CB8AC3E}">
        <p14:creationId xmlns:p14="http://schemas.microsoft.com/office/powerpoint/2010/main" val="11951405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E4CC4-B109-9338-6554-04FB030BBAF6}"/>
              </a:ext>
            </a:extLst>
          </p:cNvPr>
          <p:cNvSpPr>
            <a:spLocks noGrp="1"/>
          </p:cNvSpPr>
          <p:nvPr>
            <p:ph type="title"/>
          </p:nvPr>
        </p:nvSpPr>
        <p:spPr/>
        <p:txBody>
          <a:bodyPr/>
          <a:lstStyle/>
          <a:p>
            <a:r>
              <a:rPr lang="en-US" dirty="0"/>
              <a:t>Collision domain</a:t>
            </a:r>
          </a:p>
        </p:txBody>
      </p:sp>
      <p:sp>
        <p:nvSpPr>
          <p:cNvPr id="3" name="Content Placeholder 2">
            <a:extLst>
              <a:ext uri="{FF2B5EF4-FFF2-40B4-BE49-F238E27FC236}">
                <a16:creationId xmlns:a16="http://schemas.microsoft.com/office/drawing/2014/main" id="{06168A5D-306F-1533-C29E-134BAC29E8E8}"/>
              </a:ext>
            </a:extLst>
          </p:cNvPr>
          <p:cNvSpPr>
            <a:spLocks noGrp="1"/>
          </p:cNvSpPr>
          <p:nvPr>
            <p:ph idx="1"/>
          </p:nvPr>
        </p:nvSpPr>
        <p:spPr/>
        <p:txBody>
          <a:bodyPr>
            <a:normAutofit/>
          </a:bodyPr>
          <a:lstStyle/>
          <a:p>
            <a:r>
              <a:rPr lang="en-US" sz="2800" dirty="0"/>
              <a:t>A network segment where only one device can communicate at a time</a:t>
            </a:r>
          </a:p>
        </p:txBody>
      </p:sp>
    </p:spTree>
    <p:extLst>
      <p:ext uri="{BB962C8B-B14F-4D97-AF65-F5344CB8AC3E}">
        <p14:creationId xmlns:p14="http://schemas.microsoft.com/office/powerpoint/2010/main" val="27187647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1DA22-52A9-8D3A-6AB3-720BEDDD8CEE}"/>
              </a:ext>
            </a:extLst>
          </p:cNvPr>
          <p:cNvSpPr>
            <a:spLocks noGrp="1"/>
          </p:cNvSpPr>
          <p:nvPr>
            <p:ph type="title"/>
          </p:nvPr>
        </p:nvSpPr>
        <p:spPr/>
        <p:txBody>
          <a:bodyPr/>
          <a:lstStyle/>
          <a:p>
            <a:r>
              <a:rPr lang="en-US" dirty="0"/>
              <a:t>Collision domain</a:t>
            </a:r>
          </a:p>
        </p:txBody>
      </p:sp>
      <p:sp>
        <p:nvSpPr>
          <p:cNvPr id="3" name="Content Placeholder 2">
            <a:extLst>
              <a:ext uri="{FF2B5EF4-FFF2-40B4-BE49-F238E27FC236}">
                <a16:creationId xmlns:a16="http://schemas.microsoft.com/office/drawing/2014/main" id="{4593D1C5-3B29-4CB6-974E-1C7C32541261}"/>
              </a:ext>
            </a:extLst>
          </p:cNvPr>
          <p:cNvSpPr>
            <a:spLocks noGrp="1"/>
          </p:cNvSpPr>
          <p:nvPr>
            <p:ph idx="1"/>
          </p:nvPr>
        </p:nvSpPr>
        <p:spPr/>
        <p:txBody>
          <a:bodyPr>
            <a:normAutofit/>
          </a:bodyPr>
          <a:lstStyle/>
          <a:p>
            <a:r>
              <a:rPr lang="en-US" sz="2800" dirty="0"/>
              <a:t>If multiple systems try sending data at the same time, the electrical pulses sent across the cable can interfere with each other</a:t>
            </a:r>
          </a:p>
        </p:txBody>
      </p:sp>
    </p:spTree>
    <p:extLst>
      <p:ext uri="{BB962C8B-B14F-4D97-AF65-F5344CB8AC3E}">
        <p14:creationId xmlns:p14="http://schemas.microsoft.com/office/powerpoint/2010/main" val="23417881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1DD223-C38E-D8E8-2AD7-BF65D7D41A0A}"/>
              </a:ext>
            </a:extLst>
          </p:cNvPr>
          <p:cNvSpPr>
            <a:spLocks noGrp="1"/>
          </p:cNvSpPr>
          <p:nvPr>
            <p:ph idx="4294967295"/>
          </p:nvPr>
        </p:nvSpPr>
        <p:spPr>
          <a:xfrm>
            <a:off x="0" y="2181225"/>
            <a:ext cx="11029950" cy="3678238"/>
          </a:xfrm>
        </p:spPr>
        <p:txBody>
          <a:bodyPr/>
          <a:lstStyle/>
          <a:p>
            <a:endParaRPr lang="en-US" dirty="0"/>
          </a:p>
          <a:p>
            <a:pPr marL="0" indent="0">
              <a:buNone/>
            </a:pPr>
            <a:endParaRPr lang="en-US" dirty="0"/>
          </a:p>
        </p:txBody>
      </p:sp>
      <p:pic>
        <p:nvPicPr>
          <p:cNvPr id="5" name="Picture 4">
            <a:extLst>
              <a:ext uri="{FF2B5EF4-FFF2-40B4-BE49-F238E27FC236}">
                <a16:creationId xmlns:a16="http://schemas.microsoft.com/office/drawing/2014/main" id="{8EFFA672-A2DE-67CE-6607-443BD6FA416C}"/>
              </a:ext>
            </a:extLst>
          </p:cNvPr>
          <p:cNvPicPr>
            <a:picLocks noChangeAspect="1"/>
          </p:cNvPicPr>
          <p:nvPr/>
        </p:nvPicPr>
        <p:blipFill>
          <a:blip r:embed="rId2"/>
          <a:stretch>
            <a:fillRect/>
          </a:stretch>
        </p:blipFill>
        <p:spPr>
          <a:xfrm>
            <a:off x="2028257" y="747338"/>
            <a:ext cx="8135485" cy="5363323"/>
          </a:xfrm>
          <a:prstGeom prst="rect">
            <a:avLst/>
          </a:prstGeom>
        </p:spPr>
      </p:pic>
    </p:spTree>
    <p:extLst>
      <p:ext uri="{BB962C8B-B14F-4D97-AF65-F5344CB8AC3E}">
        <p14:creationId xmlns:p14="http://schemas.microsoft.com/office/powerpoint/2010/main" val="5926407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CDA26-FFFE-A1F9-0BF5-EA19849D803B}"/>
              </a:ext>
            </a:extLst>
          </p:cNvPr>
          <p:cNvSpPr>
            <a:spLocks noGrp="1"/>
          </p:cNvSpPr>
          <p:nvPr>
            <p:ph type="title"/>
          </p:nvPr>
        </p:nvSpPr>
        <p:spPr/>
        <p:txBody>
          <a:bodyPr/>
          <a:lstStyle/>
          <a:p>
            <a:r>
              <a:rPr lang="en-US" dirty="0"/>
              <a:t>Switch</a:t>
            </a:r>
          </a:p>
        </p:txBody>
      </p:sp>
      <p:sp>
        <p:nvSpPr>
          <p:cNvPr id="3" name="Content Placeholder 2">
            <a:extLst>
              <a:ext uri="{FF2B5EF4-FFF2-40B4-BE49-F238E27FC236}">
                <a16:creationId xmlns:a16="http://schemas.microsoft.com/office/drawing/2014/main" id="{0C1DF804-091F-3A8A-FBA9-DFA54573CE79}"/>
              </a:ext>
            </a:extLst>
          </p:cNvPr>
          <p:cNvSpPr>
            <a:spLocks noGrp="1"/>
          </p:cNvSpPr>
          <p:nvPr>
            <p:ph idx="1"/>
          </p:nvPr>
        </p:nvSpPr>
        <p:spPr/>
        <p:txBody>
          <a:bodyPr>
            <a:normAutofit/>
          </a:bodyPr>
          <a:lstStyle/>
          <a:p>
            <a:r>
              <a:rPr lang="en-US" sz="2800" dirty="0"/>
              <a:t> A switch, on the other hand, operates at the data link layer (Layer 2) of the OSI model. It is more advanced than a hub. A switch can inspect the data packets coming in and make decisions about where to send them based on their MAC addresses. Essentially, it can direct packets only to the device that is meant to receive them, rather than broadcasting to all devices.</a:t>
            </a:r>
          </a:p>
        </p:txBody>
      </p:sp>
    </p:spTree>
    <p:extLst>
      <p:ext uri="{BB962C8B-B14F-4D97-AF65-F5344CB8AC3E}">
        <p14:creationId xmlns:p14="http://schemas.microsoft.com/office/powerpoint/2010/main" val="19346889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C910B0D-8E24-46E7-93D7-329948C60D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200"/>
            <a:ext cx="5609383" cy="952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17">
            <a:extLst>
              <a:ext uri="{FF2B5EF4-FFF2-40B4-BE49-F238E27FC236}">
                <a16:creationId xmlns:a16="http://schemas.microsoft.com/office/drawing/2014/main" id="{FF215A71-CFAF-4964-A613-D07F75FC1A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9035" y="453825"/>
            <a:ext cx="5596432" cy="98372"/>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7" name="Picture 6" descr="A close-up of a white device&#10;&#10;Description automatically generated">
            <a:extLst>
              <a:ext uri="{FF2B5EF4-FFF2-40B4-BE49-F238E27FC236}">
                <a16:creationId xmlns:a16="http://schemas.microsoft.com/office/drawing/2014/main" id="{8F6EB7CD-C2E9-EB7C-9A68-3836916569C6}"/>
              </a:ext>
            </a:extLst>
          </p:cNvPr>
          <p:cNvPicPr>
            <a:picLocks noChangeAspect="1"/>
          </p:cNvPicPr>
          <p:nvPr/>
        </p:nvPicPr>
        <p:blipFill>
          <a:blip r:embed="rId2"/>
          <a:stretch>
            <a:fillRect/>
          </a:stretch>
        </p:blipFill>
        <p:spPr>
          <a:xfrm>
            <a:off x="446533" y="2068725"/>
            <a:ext cx="5609384" cy="2720551"/>
          </a:xfrm>
          <a:prstGeom prst="rect">
            <a:avLst/>
          </a:prstGeom>
        </p:spPr>
      </p:pic>
      <p:pic>
        <p:nvPicPr>
          <p:cNvPr id="9" name="Picture 8" descr="A close-up of a computer switch&#10;&#10;Description automatically generated">
            <a:extLst>
              <a:ext uri="{FF2B5EF4-FFF2-40B4-BE49-F238E27FC236}">
                <a16:creationId xmlns:a16="http://schemas.microsoft.com/office/drawing/2014/main" id="{72693B68-AF11-ADF0-A678-60F144DEB71C}"/>
              </a:ext>
            </a:extLst>
          </p:cNvPr>
          <p:cNvPicPr>
            <a:picLocks noChangeAspect="1"/>
          </p:cNvPicPr>
          <p:nvPr/>
        </p:nvPicPr>
        <p:blipFill>
          <a:blip r:embed="rId3"/>
          <a:stretch>
            <a:fillRect/>
          </a:stretch>
        </p:blipFill>
        <p:spPr>
          <a:xfrm>
            <a:off x="6149035" y="1861999"/>
            <a:ext cx="5596432" cy="3134002"/>
          </a:xfrm>
          <a:prstGeom prst="rect">
            <a:avLst/>
          </a:prstGeom>
        </p:spPr>
      </p:pic>
    </p:spTree>
    <p:extLst>
      <p:ext uri="{BB962C8B-B14F-4D97-AF65-F5344CB8AC3E}">
        <p14:creationId xmlns:p14="http://schemas.microsoft.com/office/powerpoint/2010/main" val="20965180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2C1F847-C0FE-AA4C-E5B3-42DF9023DE71}"/>
              </a:ext>
            </a:extLst>
          </p:cNvPr>
          <p:cNvPicPr>
            <a:picLocks noChangeAspect="1"/>
          </p:cNvPicPr>
          <p:nvPr/>
        </p:nvPicPr>
        <p:blipFill>
          <a:blip r:embed="rId2"/>
          <a:stretch>
            <a:fillRect/>
          </a:stretch>
        </p:blipFill>
        <p:spPr>
          <a:xfrm>
            <a:off x="2438400" y="1262849"/>
            <a:ext cx="7315200" cy="4332302"/>
          </a:xfrm>
          <a:prstGeom prst="rect">
            <a:avLst/>
          </a:prstGeom>
        </p:spPr>
      </p:pic>
    </p:spTree>
    <p:extLst>
      <p:ext uri="{BB962C8B-B14F-4D97-AF65-F5344CB8AC3E}">
        <p14:creationId xmlns:p14="http://schemas.microsoft.com/office/powerpoint/2010/main" val="308272681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73037CD-86A1-329D-60AA-B9A629B826D4}"/>
              </a:ext>
            </a:extLst>
          </p:cNvPr>
          <p:cNvPicPr>
            <a:picLocks noChangeAspect="1"/>
          </p:cNvPicPr>
          <p:nvPr/>
        </p:nvPicPr>
        <p:blipFill>
          <a:blip r:embed="rId2"/>
          <a:stretch>
            <a:fillRect/>
          </a:stretch>
        </p:blipFill>
        <p:spPr>
          <a:xfrm>
            <a:off x="2438400" y="1218363"/>
            <a:ext cx="7315200" cy="4421274"/>
          </a:xfrm>
          <a:prstGeom prst="rect">
            <a:avLst/>
          </a:prstGeom>
        </p:spPr>
      </p:pic>
    </p:spTree>
    <p:extLst>
      <p:ext uri="{BB962C8B-B14F-4D97-AF65-F5344CB8AC3E}">
        <p14:creationId xmlns:p14="http://schemas.microsoft.com/office/powerpoint/2010/main" val="29734288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BF88503-0AEC-DD66-4C11-6315611B2CFC}"/>
              </a:ext>
            </a:extLst>
          </p:cNvPr>
          <p:cNvSpPr>
            <a:spLocks noGrp="1"/>
          </p:cNvSpPr>
          <p:nvPr>
            <p:ph type="title"/>
          </p:nvPr>
        </p:nvSpPr>
        <p:spPr/>
        <p:txBody>
          <a:bodyPr/>
          <a:lstStyle/>
          <a:p>
            <a:r>
              <a:rPr lang="en-US" dirty="0"/>
              <a:t>TCP/IP Five-Layer Network Model</a:t>
            </a:r>
          </a:p>
        </p:txBody>
      </p:sp>
      <p:pic>
        <p:nvPicPr>
          <p:cNvPr id="8" name="Picture 7">
            <a:extLst>
              <a:ext uri="{FF2B5EF4-FFF2-40B4-BE49-F238E27FC236}">
                <a16:creationId xmlns:a16="http://schemas.microsoft.com/office/drawing/2014/main" id="{8A3D70C2-E298-151D-A092-38541A903C7A}"/>
              </a:ext>
            </a:extLst>
          </p:cNvPr>
          <p:cNvPicPr>
            <a:picLocks noChangeAspect="1"/>
          </p:cNvPicPr>
          <p:nvPr/>
        </p:nvPicPr>
        <p:blipFill>
          <a:blip r:embed="rId2"/>
          <a:stretch>
            <a:fillRect/>
          </a:stretch>
        </p:blipFill>
        <p:spPr>
          <a:xfrm>
            <a:off x="2951633" y="2066666"/>
            <a:ext cx="6288733" cy="4214099"/>
          </a:xfrm>
          <a:prstGeom prst="rect">
            <a:avLst/>
          </a:prstGeom>
        </p:spPr>
      </p:pic>
    </p:spTree>
    <p:extLst>
      <p:ext uri="{BB962C8B-B14F-4D97-AF65-F5344CB8AC3E}">
        <p14:creationId xmlns:p14="http://schemas.microsoft.com/office/powerpoint/2010/main" val="411816681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5E3B023-721B-C53D-970F-80DE702829D5}"/>
              </a:ext>
            </a:extLst>
          </p:cNvPr>
          <p:cNvPicPr>
            <a:picLocks noChangeAspect="1"/>
          </p:cNvPicPr>
          <p:nvPr/>
        </p:nvPicPr>
        <p:blipFill>
          <a:blip r:embed="rId2"/>
          <a:stretch>
            <a:fillRect/>
          </a:stretch>
        </p:blipFill>
        <p:spPr>
          <a:xfrm>
            <a:off x="2438400" y="1069131"/>
            <a:ext cx="7315200" cy="4719738"/>
          </a:xfrm>
          <a:prstGeom prst="rect">
            <a:avLst/>
          </a:prstGeom>
        </p:spPr>
      </p:pic>
    </p:spTree>
    <p:extLst>
      <p:ext uri="{BB962C8B-B14F-4D97-AF65-F5344CB8AC3E}">
        <p14:creationId xmlns:p14="http://schemas.microsoft.com/office/powerpoint/2010/main" val="24688985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1A59C12-73C9-5417-A5DC-7E8C362CD349}"/>
              </a:ext>
            </a:extLst>
          </p:cNvPr>
          <p:cNvPicPr>
            <a:picLocks noChangeAspect="1"/>
          </p:cNvPicPr>
          <p:nvPr/>
        </p:nvPicPr>
        <p:blipFill>
          <a:blip r:embed="rId2"/>
          <a:stretch>
            <a:fillRect/>
          </a:stretch>
        </p:blipFill>
        <p:spPr>
          <a:xfrm>
            <a:off x="2209800" y="1222075"/>
            <a:ext cx="7772400" cy="4413849"/>
          </a:xfrm>
          <a:prstGeom prst="rect">
            <a:avLst/>
          </a:prstGeom>
        </p:spPr>
      </p:pic>
    </p:spTree>
    <p:extLst>
      <p:ext uri="{BB962C8B-B14F-4D97-AF65-F5344CB8AC3E}">
        <p14:creationId xmlns:p14="http://schemas.microsoft.com/office/powerpoint/2010/main" val="22400444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5876DC5-3E5E-D2A3-3825-F0C8F93160CF}"/>
              </a:ext>
            </a:extLst>
          </p:cNvPr>
          <p:cNvPicPr>
            <a:picLocks noChangeAspect="1"/>
          </p:cNvPicPr>
          <p:nvPr/>
        </p:nvPicPr>
        <p:blipFill>
          <a:blip r:embed="rId2"/>
          <a:stretch>
            <a:fillRect/>
          </a:stretch>
        </p:blipFill>
        <p:spPr>
          <a:xfrm>
            <a:off x="1280412" y="1001233"/>
            <a:ext cx="9631176" cy="4855533"/>
          </a:xfrm>
          <a:prstGeom prst="rect">
            <a:avLst/>
          </a:prstGeom>
        </p:spPr>
      </p:pic>
    </p:spTree>
    <p:extLst>
      <p:ext uri="{BB962C8B-B14F-4D97-AF65-F5344CB8AC3E}">
        <p14:creationId xmlns:p14="http://schemas.microsoft.com/office/powerpoint/2010/main" val="279928274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A25DC-3C79-0B9A-9B71-23E7EAA649D7}"/>
              </a:ext>
            </a:extLst>
          </p:cNvPr>
          <p:cNvSpPr>
            <a:spLocks noGrp="1"/>
          </p:cNvSpPr>
          <p:nvPr>
            <p:ph type="title"/>
          </p:nvPr>
        </p:nvSpPr>
        <p:spPr/>
        <p:txBody>
          <a:bodyPr/>
          <a:lstStyle/>
          <a:p>
            <a:r>
              <a:rPr lang="en-US" dirty="0"/>
              <a:t>Hub and switches</a:t>
            </a:r>
          </a:p>
        </p:txBody>
      </p:sp>
      <p:sp>
        <p:nvSpPr>
          <p:cNvPr id="3" name="Content Placeholder 2">
            <a:extLst>
              <a:ext uri="{FF2B5EF4-FFF2-40B4-BE49-F238E27FC236}">
                <a16:creationId xmlns:a16="http://schemas.microsoft.com/office/drawing/2014/main" id="{18BA723D-4E04-6B7D-0B47-79622161A68C}"/>
              </a:ext>
            </a:extLst>
          </p:cNvPr>
          <p:cNvSpPr>
            <a:spLocks noGrp="1"/>
          </p:cNvSpPr>
          <p:nvPr>
            <p:ph idx="1"/>
          </p:nvPr>
        </p:nvSpPr>
        <p:spPr/>
        <p:txBody>
          <a:bodyPr>
            <a:normAutofit/>
          </a:bodyPr>
          <a:lstStyle/>
          <a:p>
            <a:r>
              <a:rPr lang="en-US" sz="2800" dirty="0"/>
              <a:t>The primary devices used to connect computers on a single network. Usually referred as a LAN, or local area network</a:t>
            </a:r>
          </a:p>
        </p:txBody>
      </p:sp>
    </p:spTree>
    <p:extLst>
      <p:ext uri="{BB962C8B-B14F-4D97-AF65-F5344CB8AC3E}">
        <p14:creationId xmlns:p14="http://schemas.microsoft.com/office/powerpoint/2010/main" val="336746211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80C06-A2E9-8D4D-54A1-6150D68B6454}"/>
              </a:ext>
            </a:extLst>
          </p:cNvPr>
          <p:cNvSpPr>
            <a:spLocks noGrp="1"/>
          </p:cNvSpPr>
          <p:nvPr>
            <p:ph type="title"/>
          </p:nvPr>
        </p:nvSpPr>
        <p:spPr/>
        <p:txBody>
          <a:bodyPr/>
          <a:lstStyle/>
          <a:p>
            <a:r>
              <a:rPr lang="en-US" dirty="0"/>
              <a:t>recap</a:t>
            </a:r>
          </a:p>
        </p:txBody>
      </p:sp>
      <p:sp>
        <p:nvSpPr>
          <p:cNvPr id="3" name="Content Placeholder 2">
            <a:extLst>
              <a:ext uri="{FF2B5EF4-FFF2-40B4-BE49-F238E27FC236}">
                <a16:creationId xmlns:a16="http://schemas.microsoft.com/office/drawing/2014/main" id="{8AD6FF66-BF60-7510-2A1E-18FE9E841BE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01953475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B0F16-C14A-BAB4-9B55-446D95BCA50B}"/>
              </a:ext>
            </a:extLst>
          </p:cNvPr>
          <p:cNvSpPr>
            <a:spLocks noGrp="1"/>
          </p:cNvSpPr>
          <p:nvPr>
            <p:ph type="title"/>
          </p:nvPr>
        </p:nvSpPr>
        <p:spPr/>
        <p:txBody>
          <a:bodyPr/>
          <a:lstStyle/>
          <a:p>
            <a:r>
              <a:rPr lang="en-US" dirty="0"/>
              <a:t>router</a:t>
            </a:r>
          </a:p>
        </p:txBody>
      </p:sp>
      <p:sp>
        <p:nvSpPr>
          <p:cNvPr id="3" name="Content Placeholder 2">
            <a:extLst>
              <a:ext uri="{FF2B5EF4-FFF2-40B4-BE49-F238E27FC236}">
                <a16:creationId xmlns:a16="http://schemas.microsoft.com/office/drawing/2014/main" id="{94072C71-AE7D-4724-B988-6346243C55EC}"/>
              </a:ext>
            </a:extLst>
          </p:cNvPr>
          <p:cNvSpPr>
            <a:spLocks noGrp="1"/>
          </p:cNvSpPr>
          <p:nvPr>
            <p:ph idx="1"/>
          </p:nvPr>
        </p:nvSpPr>
        <p:spPr/>
        <p:txBody>
          <a:bodyPr>
            <a:normAutofit/>
          </a:bodyPr>
          <a:lstStyle/>
          <a:p>
            <a:r>
              <a:rPr lang="en-US" sz="2800" dirty="0"/>
              <a:t>A device that knows how to forward data between independent networks</a:t>
            </a:r>
          </a:p>
        </p:txBody>
      </p:sp>
    </p:spTree>
    <p:extLst>
      <p:ext uri="{BB962C8B-B14F-4D97-AF65-F5344CB8AC3E}">
        <p14:creationId xmlns:p14="http://schemas.microsoft.com/office/powerpoint/2010/main" val="10675927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FAFCEE0-5343-879D-8BBF-2C76571F8A35}"/>
              </a:ext>
            </a:extLst>
          </p:cNvPr>
          <p:cNvPicPr>
            <a:picLocks noChangeAspect="1"/>
          </p:cNvPicPr>
          <p:nvPr/>
        </p:nvPicPr>
        <p:blipFill>
          <a:blip r:embed="rId2"/>
          <a:stretch>
            <a:fillRect/>
          </a:stretch>
        </p:blipFill>
        <p:spPr>
          <a:xfrm>
            <a:off x="994650" y="828312"/>
            <a:ext cx="10202699" cy="5201376"/>
          </a:xfrm>
          <a:prstGeom prst="rect">
            <a:avLst/>
          </a:prstGeom>
        </p:spPr>
      </p:pic>
    </p:spTree>
    <p:extLst>
      <p:ext uri="{BB962C8B-B14F-4D97-AF65-F5344CB8AC3E}">
        <p14:creationId xmlns:p14="http://schemas.microsoft.com/office/powerpoint/2010/main" val="127371955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7AD2240-16D9-D7F2-9D7C-455270F26F7A}"/>
              </a:ext>
            </a:extLst>
          </p:cNvPr>
          <p:cNvPicPr>
            <a:picLocks noChangeAspect="1"/>
          </p:cNvPicPr>
          <p:nvPr/>
        </p:nvPicPr>
        <p:blipFill>
          <a:blip r:embed="rId2"/>
          <a:stretch>
            <a:fillRect/>
          </a:stretch>
        </p:blipFill>
        <p:spPr>
          <a:xfrm>
            <a:off x="1994380" y="2239320"/>
            <a:ext cx="8192643" cy="4544059"/>
          </a:xfrm>
          <a:prstGeom prst="rect">
            <a:avLst/>
          </a:prstGeom>
        </p:spPr>
      </p:pic>
      <p:sp>
        <p:nvSpPr>
          <p:cNvPr id="4" name="Title 3">
            <a:extLst>
              <a:ext uri="{FF2B5EF4-FFF2-40B4-BE49-F238E27FC236}">
                <a16:creationId xmlns:a16="http://schemas.microsoft.com/office/drawing/2014/main" id="{4959D262-F38A-9F64-9CF1-47CDEED1B0A7}"/>
              </a:ext>
            </a:extLst>
          </p:cNvPr>
          <p:cNvSpPr>
            <a:spLocks noGrp="1"/>
          </p:cNvSpPr>
          <p:nvPr>
            <p:ph type="title"/>
          </p:nvPr>
        </p:nvSpPr>
        <p:spPr/>
        <p:txBody>
          <a:bodyPr/>
          <a:lstStyle/>
          <a:p>
            <a:r>
              <a:rPr lang="en-US" dirty="0"/>
              <a:t>Internet service provider</a:t>
            </a:r>
          </a:p>
        </p:txBody>
      </p:sp>
    </p:spTree>
    <p:extLst>
      <p:ext uri="{BB962C8B-B14F-4D97-AF65-F5344CB8AC3E}">
        <p14:creationId xmlns:p14="http://schemas.microsoft.com/office/powerpoint/2010/main" val="355671576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B4E4C2C-7AC4-8B4D-E24B-1B11CE91A606}"/>
              </a:ext>
            </a:extLst>
          </p:cNvPr>
          <p:cNvPicPr>
            <a:picLocks noChangeAspect="1"/>
          </p:cNvPicPr>
          <p:nvPr/>
        </p:nvPicPr>
        <p:blipFill>
          <a:blip r:embed="rId2"/>
          <a:stretch>
            <a:fillRect/>
          </a:stretch>
        </p:blipFill>
        <p:spPr>
          <a:xfrm>
            <a:off x="1975862" y="1009312"/>
            <a:ext cx="8240275" cy="4839375"/>
          </a:xfrm>
          <a:prstGeom prst="rect">
            <a:avLst/>
          </a:prstGeom>
        </p:spPr>
      </p:pic>
    </p:spTree>
    <p:extLst>
      <p:ext uri="{BB962C8B-B14F-4D97-AF65-F5344CB8AC3E}">
        <p14:creationId xmlns:p14="http://schemas.microsoft.com/office/powerpoint/2010/main" val="208714149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AC392-8F5F-17B8-81CA-4841181B06A7}"/>
              </a:ext>
            </a:extLst>
          </p:cNvPr>
          <p:cNvSpPr>
            <a:spLocks noGrp="1"/>
          </p:cNvSpPr>
          <p:nvPr>
            <p:ph type="title"/>
          </p:nvPr>
        </p:nvSpPr>
        <p:spPr/>
        <p:txBody>
          <a:bodyPr/>
          <a:lstStyle/>
          <a:p>
            <a:r>
              <a:rPr lang="en-US" dirty="0"/>
              <a:t>Border gateway protocol (BGP)</a:t>
            </a:r>
          </a:p>
        </p:txBody>
      </p:sp>
      <p:sp>
        <p:nvSpPr>
          <p:cNvPr id="3" name="Content Placeholder 2">
            <a:extLst>
              <a:ext uri="{FF2B5EF4-FFF2-40B4-BE49-F238E27FC236}">
                <a16:creationId xmlns:a16="http://schemas.microsoft.com/office/drawing/2014/main" id="{CDE6275D-0143-AA70-2E55-E31971095083}"/>
              </a:ext>
            </a:extLst>
          </p:cNvPr>
          <p:cNvSpPr>
            <a:spLocks noGrp="1"/>
          </p:cNvSpPr>
          <p:nvPr>
            <p:ph idx="1"/>
          </p:nvPr>
        </p:nvSpPr>
        <p:spPr/>
        <p:txBody>
          <a:bodyPr>
            <a:normAutofit/>
          </a:bodyPr>
          <a:lstStyle/>
          <a:p>
            <a:r>
              <a:rPr lang="en-US" sz="2800" dirty="0"/>
              <a:t>Routers share data with each other via this protocol, which lets them learn about  the most optimal paths to forward traffic.</a:t>
            </a:r>
          </a:p>
        </p:txBody>
      </p:sp>
    </p:spTree>
    <p:extLst>
      <p:ext uri="{BB962C8B-B14F-4D97-AF65-F5344CB8AC3E}">
        <p14:creationId xmlns:p14="http://schemas.microsoft.com/office/powerpoint/2010/main" val="27593088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7DAA86B-2EC3-B701-F6AF-67EFD1C8E6E2}"/>
              </a:ext>
            </a:extLst>
          </p:cNvPr>
          <p:cNvSpPr>
            <a:spLocks noGrp="1"/>
          </p:cNvSpPr>
          <p:nvPr>
            <p:ph type="title"/>
          </p:nvPr>
        </p:nvSpPr>
        <p:spPr/>
        <p:txBody>
          <a:bodyPr/>
          <a:lstStyle/>
          <a:p>
            <a:r>
              <a:rPr lang="en-US" dirty="0"/>
              <a:t>Layer 1 physical </a:t>
            </a:r>
          </a:p>
        </p:txBody>
      </p:sp>
      <p:sp>
        <p:nvSpPr>
          <p:cNvPr id="4" name="Content Placeholder 3">
            <a:extLst>
              <a:ext uri="{FF2B5EF4-FFF2-40B4-BE49-F238E27FC236}">
                <a16:creationId xmlns:a16="http://schemas.microsoft.com/office/drawing/2014/main" id="{B6E2354A-9AF2-1FD6-1E1B-9C3F59571CBF}"/>
              </a:ext>
            </a:extLst>
          </p:cNvPr>
          <p:cNvSpPr>
            <a:spLocks noGrp="1"/>
          </p:cNvSpPr>
          <p:nvPr>
            <p:ph idx="1"/>
          </p:nvPr>
        </p:nvSpPr>
        <p:spPr/>
        <p:txBody>
          <a:bodyPr>
            <a:normAutofit/>
          </a:bodyPr>
          <a:lstStyle/>
          <a:p>
            <a:r>
              <a:rPr lang="en-US" sz="2800" dirty="0"/>
              <a:t>Represents the physical devices that interconnect computers</a:t>
            </a:r>
          </a:p>
        </p:txBody>
      </p:sp>
    </p:spTree>
    <p:extLst>
      <p:ext uri="{BB962C8B-B14F-4D97-AF65-F5344CB8AC3E}">
        <p14:creationId xmlns:p14="http://schemas.microsoft.com/office/powerpoint/2010/main" val="191449081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8020B-CDC5-AF6C-3A17-75BBD154B0A4}"/>
              </a:ext>
            </a:extLst>
          </p:cNvPr>
          <p:cNvSpPr>
            <a:spLocks noGrp="1"/>
          </p:cNvSpPr>
          <p:nvPr>
            <p:ph type="title"/>
          </p:nvPr>
        </p:nvSpPr>
        <p:spPr/>
        <p:txBody>
          <a:bodyPr/>
          <a:lstStyle/>
          <a:p>
            <a:r>
              <a:rPr lang="en-US" dirty="0"/>
              <a:t>NODE</a:t>
            </a:r>
          </a:p>
        </p:txBody>
      </p:sp>
      <p:sp>
        <p:nvSpPr>
          <p:cNvPr id="3" name="Content Placeholder 2">
            <a:extLst>
              <a:ext uri="{FF2B5EF4-FFF2-40B4-BE49-F238E27FC236}">
                <a16:creationId xmlns:a16="http://schemas.microsoft.com/office/drawing/2014/main" id="{D31FF1D7-C0E6-5BA8-677F-FC441C98EEFD}"/>
              </a:ext>
            </a:extLst>
          </p:cNvPr>
          <p:cNvSpPr>
            <a:spLocks noGrp="1"/>
          </p:cNvSpPr>
          <p:nvPr>
            <p:ph idx="1"/>
          </p:nvPr>
        </p:nvSpPr>
        <p:spPr/>
        <p:txBody>
          <a:bodyPr>
            <a:normAutofit/>
          </a:bodyPr>
          <a:lstStyle/>
          <a:p>
            <a:r>
              <a:rPr lang="en-US" sz="2800" dirty="0"/>
              <a:t>A device connected to the network</a:t>
            </a:r>
          </a:p>
        </p:txBody>
      </p:sp>
    </p:spTree>
    <p:extLst>
      <p:ext uri="{BB962C8B-B14F-4D97-AF65-F5344CB8AC3E}">
        <p14:creationId xmlns:p14="http://schemas.microsoft.com/office/powerpoint/2010/main" val="243649538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436A67E-2C01-E577-C680-B7896B8B8A18}"/>
              </a:ext>
            </a:extLst>
          </p:cNvPr>
          <p:cNvPicPr>
            <a:picLocks noChangeAspect="1"/>
          </p:cNvPicPr>
          <p:nvPr/>
        </p:nvPicPr>
        <p:blipFill>
          <a:blip r:embed="rId2"/>
          <a:stretch>
            <a:fillRect/>
          </a:stretch>
        </p:blipFill>
        <p:spPr>
          <a:xfrm>
            <a:off x="1999678" y="909286"/>
            <a:ext cx="8192643" cy="5039428"/>
          </a:xfrm>
          <a:prstGeom prst="rect">
            <a:avLst/>
          </a:prstGeom>
        </p:spPr>
      </p:pic>
    </p:spTree>
    <p:extLst>
      <p:ext uri="{BB962C8B-B14F-4D97-AF65-F5344CB8AC3E}">
        <p14:creationId xmlns:p14="http://schemas.microsoft.com/office/powerpoint/2010/main" val="303774796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2058581-D5CC-BE08-6822-C4AEB5AE11E5}"/>
              </a:ext>
            </a:extLst>
          </p:cNvPr>
          <p:cNvPicPr>
            <a:picLocks noChangeAspect="1"/>
          </p:cNvPicPr>
          <p:nvPr/>
        </p:nvPicPr>
        <p:blipFill>
          <a:blip r:embed="rId2"/>
          <a:stretch>
            <a:fillRect/>
          </a:stretch>
        </p:blipFill>
        <p:spPr>
          <a:xfrm>
            <a:off x="832703" y="713996"/>
            <a:ext cx="10526594" cy="5430008"/>
          </a:xfrm>
          <a:prstGeom prst="rect">
            <a:avLst/>
          </a:prstGeom>
        </p:spPr>
      </p:pic>
    </p:spTree>
    <p:extLst>
      <p:ext uri="{BB962C8B-B14F-4D97-AF65-F5344CB8AC3E}">
        <p14:creationId xmlns:p14="http://schemas.microsoft.com/office/powerpoint/2010/main" val="419609193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51097-FE35-94BB-DBA6-7C8297C8312D}"/>
              </a:ext>
            </a:extLst>
          </p:cNvPr>
          <p:cNvSpPr>
            <a:spLocks noGrp="1"/>
          </p:cNvSpPr>
          <p:nvPr>
            <p:ph type="title"/>
          </p:nvPr>
        </p:nvSpPr>
        <p:spPr/>
        <p:txBody>
          <a:bodyPr/>
          <a:lstStyle/>
          <a:p>
            <a:r>
              <a:rPr lang="en-US" dirty="0"/>
              <a:t>The physical layer	</a:t>
            </a:r>
          </a:p>
        </p:txBody>
      </p:sp>
      <p:sp>
        <p:nvSpPr>
          <p:cNvPr id="3" name="Text Placeholder 2">
            <a:extLst>
              <a:ext uri="{FF2B5EF4-FFF2-40B4-BE49-F238E27FC236}">
                <a16:creationId xmlns:a16="http://schemas.microsoft.com/office/drawing/2014/main" id="{09EE0213-047D-E42F-3653-0C49F3F28454}"/>
              </a:ext>
            </a:extLst>
          </p:cNvPr>
          <p:cNvSpPr>
            <a:spLocks noGrp="1"/>
          </p:cNvSpPr>
          <p:nvPr>
            <p:ph type="body" idx="1"/>
          </p:nvPr>
        </p:nvSpPr>
        <p:spPr/>
        <p:txBody>
          <a:bodyPr/>
          <a:lstStyle/>
          <a:p>
            <a:r>
              <a:rPr lang="en-US" dirty="0"/>
              <a:t>Layer 1</a:t>
            </a:r>
          </a:p>
        </p:txBody>
      </p:sp>
    </p:spTree>
    <p:extLst>
      <p:ext uri="{BB962C8B-B14F-4D97-AF65-F5344CB8AC3E}">
        <p14:creationId xmlns:p14="http://schemas.microsoft.com/office/powerpoint/2010/main" val="19542251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9889B709-E6FE-59EB-FABB-D855E7FC2F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19338" y="2786063"/>
            <a:ext cx="7553325" cy="1285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701387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1AC10FC-139E-FEE0-011A-3B62C9C4CB28}"/>
              </a:ext>
            </a:extLst>
          </p:cNvPr>
          <p:cNvSpPr>
            <a:spLocks noGrp="1"/>
          </p:cNvSpPr>
          <p:nvPr>
            <p:ph type="title"/>
          </p:nvPr>
        </p:nvSpPr>
        <p:spPr/>
        <p:txBody>
          <a:bodyPr/>
          <a:lstStyle/>
          <a:p>
            <a:r>
              <a:rPr lang="en-US" dirty="0"/>
              <a:t>bit</a:t>
            </a:r>
          </a:p>
        </p:txBody>
      </p:sp>
      <p:sp>
        <p:nvSpPr>
          <p:cNvPr id="5" name="Content Placeholder 4">
            <a:extLst>
              <a:ext uri="{FF2B5EF4-FFF2-40B4-BE49-F238E27FC236}">
                <a16:creationId xmlns:a16="http://schemas.microsoft.com/office/drawing/2014/main" id="{7CF769D6-E9AB-3831-7553-B799DEDECFCE}"/>
              </a:ext>
            </a:extLst>
          </p:cNvPr>
          <p:cNvSpPr>
            <a:spLocks noGrp="1"/>
          </p:cNvSpPr>
          <p:nvPr>
            <p:ph idx="1"/>
          </p:nvPr>
        </p:nvSpPr>
        <p:spPr/>
        <p:txBody>
          <a:bodyPr>
            <a:normAutofit/>
          </a:bodyPr>
          <a:lstStyle/>
          <a:p>
            <a:r>
              <a:rPr lang="en-US" sz="2800" dirty="0"/>
              <a:t>In communication systems, a bit (binary digit) serves as the fundamental unit of data. It represents the smallest piece of information that can be transmitted or processed, which is either a 0 or a 1. These two values correspond to different states, such as on/off, true/false, or any other binary opposition, and are used in various encoding and modulation schemes to represent and convey information over communication channels.</a:t>
            </a:r>
          </a:p>
        </p:txBody>
      </p:sp>
    </p:spTree>
    <p:extLst>
      <p:ext uri="{BB962C8B-B14F-4D97-AF65-F5344CB8AC3E}">
        <p14:creationId xmlns:p14="http://schemas.microsoft.com/office/powerpoint/2010/main" val="83603438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60C41-CC4E-B10F-C133-0508B23D459F}"/>
              </a:ext>
            </a:extLst>
          </p:cNvPr>
          <p:cNvSpPr>
            <a:spLocks noGrp="1"/>
          </p:cNvSpPr>
          <p:nvPr>
            <p:ph type="title"/>
          </p:nvPr>
        </p:nvSpPr>
        <p:spPr/>
        <p:txBody>
          <a:bodyPr/>
          <a:lstStyle/>
          <a:p>
            <a:r>
              <a:rPr lang="en-US" dirty="0"/>
              <a:t>modulation</a:t>
            </a:r>
          </a:p>
        </p:txBody>
      </p:sp>
      <p:sp>
        <p:nvSpPr>
          <p:cNvPr id="3" name="Content Placeholder 2">
            <a:extLst>
              <a:ext uri="{FF2B5EF4-FFF2-40B4-BE49-F238E27FC236}">
                <a16:creationId xmlns:a16="http://schemas.microsoft.com/office/drawing/2014/main" id="{4C0C18CE-7797-E88C-D30E-6AA1330E4BCC}"/>
              </a:ext>
            </a:extLst>
          </p:cNvPr>
          <p:cNvSpPr>
            <a:spLocks noGrp="1"/>
          </p:cNvSpPr>
          <p:nvPr>
            <p:ph idx="1"/>
          </p:nvPr>
        </p:nvSpPr>
        <p:spPr/>
        <p:txBody>
          <a:bodyPr anchor="t">
            <a:normAutofit/>
          </a:bodyPr>
          <a:lstStyle/>
          <a:p>
            <a:r>
              <a:rPr lang="en-US" sz="2800" dirty="0"/>
              <a:t>A way of varying the voltage of this charge moving across the cable</a:t>
            </a:r>
          </a:p>
        </p:txBody>
      </p:sp>
      <p:pic>
        <p:nvPicPr>
          <p:cNvPr id="2050" name="Picture 2">
            <a:extLst>
              <a:ext uri="{FF2B5EF4-FFF2-40B4-BE49-F238E27FC236}">
                <a16:creationId xmlns:a16="http://schemas.microsoft.com/office/drawing/2014/main" id="{5A843E23-1D8D-DDA8-D9EC-80F93E227F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6462" y="2865172"/>
            <a:ext cx="7839075" cy="36642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175165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C30A0-A7CE-8191-B45A-FC8223558657}"/>
              </a:ext>
            </a:extLst>
          </p:cNvPr>
          <p:cNvSpPr>
            <a:spLocks noGrp="1"/>
          </p:cNvSpPr>
          <p:nvPr>
            <p:ph type="title"/>
          </p:nvPr>
        </p:nvSpPr>
        <p:spPr/>
        <p:txBody>
          <a:bodyPr/>
          <a:lstStyle/>
          <a:p>
            <a:r>
              <a:rPr lang="en-US" dirty="0"/>
              <a:t>Twisted pair cable</a:t>
            </a:r>
          </a:p>
        </p:txBody>
      </p:sp>
      <p:sp>
        <p:nvSpPr>
          <p:cNvPr id="3" name="Content Placeholder 2">
            <a:extLst>
              <a:ext uri="{FF2B5EF4-FFF2-40B4-BE49-F238E27FC236}">
                <a16:creationId xmlns:a16="http://schemas.microsoft.com/office/drawing/2014/main" id="{CE22EF28-DB0E-2451-E1D5-0297DB721E90}"/>
              </a:ext>
            </a:extLst>
          </p:cNvPr>
          <p:cNvSpPr>
            <a:spLocks noGrp="1"/>
          </p:cNvSpPr>
          <p:nvPr>
            <p:ph idx="1"/>
          </p:nvPr>
        </p:nvSpPr>
        <p:spPr/>
        <p:txBody>
          <a:bodyPr>
            <a:normAutofit/>
          </a:bodyPr>
          <a:lstStyle/>
          <a:p>
            <a:r>
              <a:rPr lang="en-US" sz="2800" dirty="0"/>
              <a:t>The most common type of cabling used for connecting computing devices</a:t>
            </a:r>
          </a:p>
          <a:p>
            <a:r>
              <a:rPr lang="en-US" sz="2800" dirty="0"/>
              <a:t>It features pair of copper wires that are twisted together</a:t>
            </a:r>
          </a:p>
        </p:txBody>
      </p:sp>
    </p:spTree>
    <p:extLst>
      <p:ext uri="{BB962C8B-B14F-4D97-AF65-F5344CB8AC3E}">
        <p14:creationId xmlns:p14="http://schemas.microsoft.com/office/powerpoint/2010/main" val="51485250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D5EAD76E-2EAB-7113-DA68-0C6D212B43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3525" y="590550"/>
            <a:ext cx="9124950" cy="5676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936637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FDE78-65A6-DE46-16AE-51203A42EA61}"/>
              </a:ext>
            </a:extLst>
          </p:cNvPr>
          <p:cNvSpPr>
            <a:spLocks noGrp="1"/>
          </p:cNvSpPr>
          <p:nvPr>
            <p:ph type="title"/>
          </p:nvPr>
        </p:nvSpPr>
        <p:spPr/>
        <p:txBody>
          <a:bodyPr/>
          <a:lstStyle/>
          <a:p>
            <a:r>
              <a:rPr lang="en-US" dirty="0"/>
              <a:t>Duplex communication</a:t>
            </a:r>
          </a:p>
        </p:txBody>
      </p:sp>
      <p:sp>
        <p:nvSpPr>
          <p:cNvPr id="3" name="Content Placeholder 2">
            <a:extLst>
              <a:ext uri="{FF2B5EF4-FFF2-40B4-BE49-F238E27FC236}">
                <a16:creationId xmlns:a16="http://schemas.microsoft.com/office/drawing/2014/main" id="{F453D865-D99F-BE51-9937-F645DDAD3F23}"/>
              </a:ext>
            </a:extLst>
          </p:cNvPr>
          <p:cNvSpPr>
            <a:spLocks noGrp="1"/>
          </p:cNvSpPr>
          <p:nvPr>
            <p:ph idx="1"/>
          </p:nvPr>
        </p:nvSpPr>
        <p:spPr/>
        <p:txBody>
          <a:bodyPr>
            <a:normAutofit/>
          </a:bodyPr>
          <a:lstStyle/>
          <a:p>
            <a:r>
              <a:rPr lang="en-US" sz="2800" dirty="0"/>
              <a:t>The concept that information can flow in both directions across the cable</a:t>
            </a:r>
          </a:p>
        </p:txBody>
      </p:sp>
    </p:spTree>
    <p:extLst>
      <p:ext uri="{BB962C8B-B14F-4D97-AF65-F5344CB8AC3E}">
        <p14:creationId xmlns:p14="http://schemas.microsoft.com/office/powerpoint/2010/main" val="25862709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3AAA85B-2CAB-A659-FC31-ECF7AEFE282B}"/>
              </a:ext>
            </a:extLst>
          </p:cNvPr>
          <p:cNvPicPr>
            <a:picLocks noChangeAspect="1"/>
          </p:cNvPicPr>
          <p:nvPr/>
        </p:nvPicPr>
        <p:blipFill>
          <a:blip r:embed="rId2"/>
          <a:stretch>
            <a:fillRect/>
          </a:stretch>
        </p:blipFill>
        <p:spPr>
          <a:xfrm>
            <a:off x="1237572" y="856891"/>
            <a:ext cx="9716856" cy="5144218"/>
          </a:xfrm>
          <a:prstGeom prst="rect">
            <a:avLst/>
          </a:prstGeom>
        </p:spPr>
      </p:pic>
    </p:spTree>
    <p:extLst>
      <p:ext uri="{BB962C8B-B14F-4D97-AF65-F5344CB8AC3E}">
        <p14:creationId xmlns:p14="http://schemas.microsoft.com/office/powerpoint/2010/main" val="153791019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9FAB1D17-8170-B1AE-D014-E294B7B86B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57325" y="819150"/>
            <a:ext cx="9277350" cy="5219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200378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27" name="Rectangle 5126">
            <a:extLst>
              <a:ext uri="{FF2B5EF4-FFF2-40B4-BE49-F238E27FC236}">
                <a16:creationId xmlns:a16="http://schemas.microsoft.com/office/drawing/2014/main" id="{8C266B9D-DC87-430A-8D3A-2E83639A17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29" name="Rectangle 5128">
            <a:extLst>
              <a:ext uri="{FF2B5EF4-FFF2-40B4-BE49-F238E27FC236}">
                <a16:creationId xmlns:a16="http://schemas.microsoft.com/office/drawing/2014/main" id="{69282F36-261B-49B3-8CA9-FB857C475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5422"/>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131" name="Rectangle 5130">
            <a:extLst>
              <a:ext uri="{FF2B5EF4-FFF2-40B4-BE49-F238E27FC236}">
                <a16:creationId xmlns:a16="http://schemas.microsoft.com/office/drawing/2014/main" id="{B87215C3-3B83-4BE7-9213-26E084BD61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4341"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133" name="Rectangle 5132">
            <a:extLst>
              <a:ext uri="{FF2B5EF4-FFF2-40B4-BE49-F238E27FC236}">
                <a16:creationId xmlns:a16="http://schemas.microsoft.com/office/drawing/2014/main" id="{13A105D4-2907-419E-8223-4C266BA1E5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5122" name="Picture 2">
            <a:extLst>
              <a:ext uri="{FF2B5EF4-FFF2-40B4-BE49-F238E27FC236}">
                <a16:creationId xmlns:a16="http://schemas.microsoft.com/office/drawing/2014/main" id="{D852E942-C483-7BA2-4ED0-95DE47A9926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46532" y="842650"/>
            <a:ext cx="11292143" cy="4714469"/>
          </a:xfrm>
          <a:prstGeom prst="rect">
            <a:avLst/>
          </a:prstGeom>
          <a:noFill/>
          <a:extLst>
            <a:ext uri="{909E8E84-426E-40DD-AFC4-6F175D3DCCD1}">
              <a14:hiddenFill xmlns:a14="http://schemas.microsoft.com/office/drawing/2010/main">
                <a:solidFill>
                  <a:srgbClr val="FFFFFF"/>
                </a:solidFill>
              </a14:hiddenFill>
            </a:ext>
          </a:extLst>
        </p:spPr>
      </p:pic>
      <p:sp>
        <p:nvSpPr>
          <p:cNvPr id="5135" name="Rectangle 5134">
            <a:extLst>
              <a:ext uri="{FF2B5EF4-FFF2-40B4-BE49-F238E27FC236}">
                <a16:creationId xmlns:a16="http://schemas.microsoft.com/office/drawing/2014/main" id="{1EEE7F17-8E08-4C69-8E22-661908E6DF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5873675"/>
            <a:ext cx="11296733" cy="51689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58788883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up of several cables&#10;&#10;Description automatically generated">
            <a:extLst>
              <a:ext uri="{FF2B5EF4-FFF2-40B4-BE49-F238E27FC236}">
                <a16:creationId xmlns:a16="http://schemas.microsoft.com/office/drawing/2014/main" id="{FC7A7F9E-3271-2506-ECA3-7CF7935767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5937" y="1666875"/>
            <a:ext cx="8620125" cy="3524250"/>
          </a:xfrm>
          <a:prstGeom prst="rect">
            <a:avLst/>
          </a:prstGeom>
        </p:spPr>
      </p:pic>
    </p:spTree>
    <p:extLst>
      <p:ext uri="{BB962C8B-B14F-4D97-AF65-F5344CB8AC3E}">
        <p14:creationId xmlns:p14="http://schemas.microsoft.com/office/powerpoint/2010/main" val="216340426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0B63D401-2A44-4E6B-B83B-06AA79E43E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8675" y="1214035"/>
            <a:ext cx="6919914" cy="45771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405449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0B2A7-AFD2-8C62-C7D2-B56BD8E5779D}"/>
              </a:ext>
            </a:extLst>
          </p:cNvPr>
          <p:cNvSpPr>
            <a:spLocks noGrp="1"/>
          </p:cNvSpPr>
          <p:nvPr>
            <p:ph type="title"/>
          </p:nvPr>
        </p:nvSpPr>
        <p:spPr/>
        <p:txBody>
          <a:bodyPr/>
          <a:lstStyle/>
          <a:p>
            <a:r>
              <a:rPr lang="en-US" dirty="0"/>
              <a:t>T568A/ T568B</a:t>
            </a:r>
          </a:p>
        </p:txBody>
      </p:sp>
      <p:sp>
        <p:nvSpPr>
          <p:cNvPr id="3" name="Content Placeholder 2">
            <a:extLst>
              <a:ext uri="{FF2B5EF4-FFF2-40B4-BE49-F238E27FC236}">
                <a16:creationId xmlns:a16="http://schemas.microsoft.com/office/drawing/2014/main" id="{62D002A2-96E1-3EDE-0742-6072C35B02C1}"/>
              </a:ext>
            </a:extLst>
          </p:cNvPr>
          <p:cNvSpPr>
            <a:spLocks noGrp="1"/>
          </p:cNvSpPr>
          <p:nvPr>
            <p:ph idx="1"/>
          </p:nvPr>
        </p:nvSpPr>
        <p:spPr/>
        <p:txBody>
          <a:bodyPr>
            <a:normAutofit/>
          </a:bodyPr>
          <a:lstStyle/>
          <a:p>
            <a:r>
              <a:rPr lang="en-US" sz="2400" dirty="0"/>
              <a:t>T568A Configuration:</a:t>
            </a:r>
          </a:p>
          <a:p>
            <a:pPr marL="0" indent="0">
              <a:buNone/>
            </a:pPr>
            <a:r>
              <a:rPr lang="en-US" sz="2400" dirty="0"/>
              <a:t>		Green pair is placed at pins 1 and 2 (White/Green, Green)</a:t>
            </a:r>
          </a:p>
          <a:p>
            <a:pPr marL="0" indent="0">
              <a:buNone/>
            </a:pPr>
            <a:r>
              <a:rPr lang="en-US" sz="2400" dirty="0"/>
              <a:t>		Orange pair is placed at pins 3 and 6 (White/Orange, Orange)</a:t>
            </a:r>
          </a:p>
          <a:p>
            <a:endParaRPr lang="en-US" sz="2400" dirty="0"/>
          </a:p>
          <a:p>
            <a:r>
              <a:rPr lang="en-US" sz="2400" dirty="0"/>
              <a:t>T568B Configuration:</a:t>
            </a:r>
          </a:p>
          <a:p>
            <a:pPr marL="0" indent="0">
              <a:buNone/>
            </a:pPr>
            <a:r>
              <a:rPr lang="en-US" sz="2400" dirty="0"/>
              <a:t>		Orange pair is placed at pins 1 and 2 (White/Orange, Orange)</a:t>
            </a:r>
          </a:p>
          <a:p>
            <a:pPr marL="0" indent="0">
              <a:buNone/>
            </a:pPr>
            <a:r>
              <a:rPr lang="en-US" sz="2400" dirty="0"/>
              <a:t>		Green pair is placed at pins 3 and 6 (White/Green, Green)</a:t>
            </a:r>
          </a:p>
        </p:txBody>
      </p:sp>
    </p:spTree>
    <p:extLst>
      <p:ext uri="{BB962C8B-B14F-4D97-AF65-F5344CB8AC3E}">
        <p14:creationId xmlns:p14="http://schemas.microsoft.com/office/powerpoint/2010/main" val="284251071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8" name="Rectangle 7177">
            <a:extLst>
              <a:ext uri="{FF2B5EF4-FFF2-40B4-BE49-F238E27FC236}">
                <a16:creationId xmlns:a16="http://schemas.microsoft.com/office/drawing/2014/main" id="{814D4FB2-29E9-46FD-BF2D-F9F7839AD5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180" name="Rectangle 7179">
            <a:extLst>
              <a:ext uri="{FF2B5EF4-FFF2-40B4-BE49-F238E27FC236}">
                <a16:creationId xmlns:a16="http://schemas.microsoft.com/office/drawing/2014/main" id="{425454A4-D2E3-4C9B-9C98-0753150CE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182" name="Rectangle 7181">
            <a:extLst>
              <a:ext uri="{FF2B5EF4-FFF2-40B4-BE49-F238E27FC236}">
                <a16:creationId xmlns:a16="http://schemas.microsoft.com/office/drawing/2014/main" id="{A44748C1-3EA7-44B8-AB46-D94CFD9536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184" name="Rectangle 7183">
            <a:extLst>
              <a:ext uri="{FF2B5EF4-FFF2-40B4-BE49-F238E27FC236}">
                <a16:creationId xmlns:a16="http://schemas.microsoft.com/office/drawing/2014/main" id="{BB58AE2A-2E65-4243-AB68-B53651639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7186" name="Rectangle 7185">
            <a:extLst>
              <a:ext uri="{FF2B5EF4-FFF2-40B4-BE49-F238E27FC236}">
                <a16:creationId xmlns:a16="http://schemas.microsoft.com/office/drawing/2014/main" id="{5C6FAB9F-E173-4BA1-8DAC-4742FEDDA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23900"/>
            <a:ext cx="12192000" cy="61341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7642CC6E-20A0-4139-DD08-C3A7329D00C3}"/>
              </a:ext>
            </a:extLst>
          </p:cNvPr>
          <p:cNvSpPr>
            <a:spLocks noGrp="1"/>
          </p:cNvSpPr>
          <p:nvPr>
            <p:ph type="title"/>
          </p:nvPr>
        </p:nvSpPr>
        <p:spPr>
          <a:xfrm>
            <a:off x="581191" y="723901"/>
            <a:ext cx="10993549" cy="1428750"/>
          </a:xfrm>
        </p:spPr>
        <p:txBody>
          <a:bodyPr vert="horz" lIns="91440" tIns="45720" rIns="91440" bIns="45720" rtlCol="0" anchor="b">
            <a:normAutofit/>
          </a:bodyPr>
          <a:lstStyle/>
          <a:p>
            <a:r>
              <a:rPr lang="en-US" sz="3600">
                <a:solidFill>
                  <a:schemeClr val="tx2"/>
                </a:solidFill>
              </a:rPr>
              <a:t>Network ports</a:t>
            </a:r>
          </a:p>
        </p:txBody>
      </p:sp>
      <p:sp>
        <p:nvSpPr>
          <p:cNvPr id="7188" name="Rectangle 7187">
            <a:extLst>
              <a:ext uri="{FF2B5EF4-FFF2-40B4-BE49-F238E27FC236}">
                <a16:creationId xmlns:a16="http://schemas.microsoft.com/office/drawing/2014/main" id="{582FF1DE-D404-419D-85D4-A44D437490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rgbClr val="13D2FE"/>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7173" name="Picture 5">
            <a:extLst>
              <a:ext uri="{FF2B5EF4-FFF2-40B4-BE49-F238E27FC236}">
                <a16:creationId xmlns:a16="http://schemas.microsoft.com/office/drawing/2014/main" id="{9BF7D0FD-E4A8-8380-B5D5-506121D8649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77602" y="3316026"/>
            <a:ext cx="3033385" cy="2555626"/>
          </a:xfrm>
          <a:prstGeom prst="rect">
            <a:avLst/>
          </a:prstGeom>
          <a:noFill/>
          <a:extLst>
            <a:ext uri="{909E8E84-426E-40DD-AFC4-6F175D3DCCD1}">
              <a14:hiddenFill xmlns:a14="http://schemas.microsoft.com/office/drawing/2010/main">
                <a:solidFill>
                  <a:srgbClr val="FFFFFF"/>
                </a:solidFill>
              </a14:hiddenFill>
            </a:ext>
          </a:extLst>
        </p:spPr>
      </p:pic>
      <p:sp>
        <p:nvSpPr>
          <p:cNvPr id="7190" name="Rectangle 7189">
            <a:extLst>
              <a:ext uri="{FF2B5EF4-FFF2-40B4-BE49-F238E27FC236}">
                <a16:creationId xmlns:a16="http://schemas.microsoft.com/office/drawing/2014/main" id="{59930553-8A16-4FA3-8A1A-F5B8897C2E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311" y="2785013"/>
            <a:ext cx="3702878" cy="3602736"/>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92" name="Rectangle 7191">
            <a:extLst>
              <a:ext uri="{FF2B5EF4-FFF2-40B4-BE49-F238E27FC236}">
                <a16:creationId xmlns:a16="http://schemas.microsoft.com/office/drawing/2014/main" id="{C6878A0A-6575-4B20-BF8C-DB69BB868A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275" y="2786877"/>
            <a:ext cx="3702878" cy="3602736"/>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a:extLst>
              <a:ext uri="{FF2B5EF4-FFF2-40B4-BE49-F238E27FC236}">
                <a16:creationId xmlns:a16="http://schemas.microsoft.com/office/drawing/2014/main" id="{DF258AB2-54CD-D442-14CB-C4F68D35F52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572566" y="3549185"/>
            <a:ext cx="3033385" cy="2093035"/>
          </a:xfrm>
          <a:prstGeom prst="rect">
            <a:avLst/>
          </a:prstGeom>
          <a:noFill/>
          <a:extLst>
            <a:ext uri="{909E8E84-426E-40DD-AFC4-6F175D3DCCD1}">
              <a14:hiddenFill xmlns:a14="http://schemas.microsoft.com/office/drawing/2010/main">
                <a:solidFill>
                  <a:srgbClr val="FFFFFF"/>
                </a:solidFill>
              </a14:hiddenFill>
            </a:ext>
          </a:extLst>
        </p:spPr>
      </p:pic>
      <p:sp>
        <p:nvSpPr>
          <p:cNvPr id="7194" name="Rectangle 7193">
            <a:extLst>
              <a:ext uri="{FF2B5EF4-FFF2-40B4-BE49-F238E27FC236}">
                <a16:creationId xmlns:a16="http://schemas.microsoft.com/office/drawing/2014/main" id="{962A4B40-93B3-4B94-8D5C-D666BA6206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36239" y="2790605"/>
            <a:ext cx="3702878" cy="3602736"/>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1" name="Picture 3">
            <a:extLst>
              <a:ext uri="{FF2B5EF4-FFF2-40B4-BE49-F238E27FC236}">
                <a16:creationId xmlns:a16="http://schemas.microsoft.com/office/drawing/2014/main" id="{7FC7551C-E077-055E-E26A-61D53CCEFC85}"/>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8367530" y="3685624"/>
            <a:ext cx="3033385" cy="18276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295572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51097-FE35-94BB-DBA6-7C8297C8312D}"/>
              </a:ext>
            </a:extLst>
          </p:cNvPr>
          <p:cNvSpPr>
            <a:spLocks noGrp="1"/>
          </p:cNvSpPr>
          <p:nvPr>
            <p:ph type="title"/>
          </p:nvPr>
        </p:nvSpPr>
        <p:spPr/>
        <p:txBody>
          <a:bodyPr/>
          <a:lstStyle/>
          <a:p>
            <a:r>
              <a:rPr lang="en-US" dirty="0"/>
              <a:t>DATA LINK layer	</a:t>
            </a:r>
          </a:p>
        </p:txBody>
      </p:sp>
      <p:sp>
        <p:nvSpPr>
          <p:cNvPr id="3" name="Text Placeholder 2">
            <a:extLst>
              <a:ext uri="{FF2B5EF4-FFF2-40B4-BE49-F238E27FC236}">
                <a16:creationId xmlns:a16="http://schemas.microsoft.com/office/drawing/2014/main" id="{09EE0213-047D-E42F-3653-0C49F3F28454}"/>
              </a:ext>
            </a:extLst>
          </p:cNvPr>
          <p:cNvSpPr>
            <a:spLocks noGrp="1"/>
          </p:cNvSpPr>
          <p:nvPr>
            <p:ph type="body" idx="1"/>
          </p:nvPr>
        </p:nvSpPr>
        <p:spPr/>
        <p:txBody>
          <a:bodyPr/>
          <a:lstStyle/>
          <a:p>
            <a:r>
              <a:rPr lang="en-US" dirty="0"/>
              <a:t>Layer 2</a:t>
            </a:r>
          </a:p>
        </p:txBody>
      </p:sp>
    </p:spTree>
    <p:extLst>
      <p:ext uri="{BB962C8B-B14F-4D97-AF65-F5344CB8AC3E}">
        <p14:creationId xmlns:p14="http://schemas.microsoft.com/office/powerpoint/2010/main" val="218487289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A89E324-A544-F7A2-F48D-8122394A11F6}"/>
              </a:ext>
            </a:extLst>
          </p:cNvPr>
          <p:cNvPicPr>
            <a:picLocks noChangeAspect="1"/>
          </p:cNvPicPr>
          <p:nvPr/>
        </p:nvPicPr>
        <p:blipFill>
          <a:blip r:embed="rId2"/>
          <a:stretch>
            <a:fillRect/>
          </a:stretch>
        </p:blipFill>
        <p:spPr>
          <a:xfrm>
            <a:off x="2105224" y="3228391"/>
            <a:ext cx="7981551" cy="870715"/>
          </a:xfrm>
          <a:prstGeom prst="rect">
            <a:avLst/>
          </a:prstGeom>
        </p:spPr>
      </p:pic>
      <p:pic>
        <p:nvPicPr>
          <p:cNvPr id="6" name="Picture 5">
            <a:extLst>
              <a:ext uri="{FF2B5EF4-FFF2-40B4-BE49-F238E27FC236}">
                <a16:creationId xmlns:a16="http://schemas.microsoft.com/office/drawing/2014/main" id="{E1A823FC-5822-A428-6A8D-868AE2E152E1}"/>
              </a:ext>
            </a:extLst>
          </p:cNvPr>
          <p:cNvPicPr>
            <a:picLocks noChangeAspect="1"/>
          </p:cNvPicPr>
          <p:nvPr/>
        </p:nvPicPr>
        <p:blipFill>
          <a:blip r:embed="rId3"/>
          <a:stretch>
            <a:fillRect/>
          </a:stretch>
        </p:blipFill>
        <p:spPr>
          <a:xfrm>
            <a:off x="2105224" y="2556588"/>
            <a:ext cx="8001047" cy="762531"/>
          </a:xfrm>
          <a:prstGeom prst="rect">
            <a:avLst/>
          </a:prstGeom>
        </p:spPr>
      </p:pic>
    </p:spTree>
    <p:extLst>
      <p:ext uri="{BB962C8B-B14F-4D97-AF65-F5344CB8AC3E}">
        <p14:creationId xmlns:p14="http://schemas.microsoft.com/office/powerpoint/2010/main" val="141715798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5A68D-CE94-FD04-177D-7575F393FB2C}"/>
              </a:ext>
            </a:extLst>
          </p:cNvPr>
          <p:cNvSpPr>
            <a:spLocks noGrp="1"/>
          </p:cNvSpPr>
          <p:nvPr>
            <p:ph type="title"/>
          </p:nvPr>
        </p:nvSpPr>
        <p:spPr/>
        <p:txBody>
          <a:bodyPr/>
          <a:lstStyle/>
          <a:p>
            <a:r>
              <a:rPr lang="en-US" dirty="0"/>
              <a:t>ETHERNET</a:t>
            </a:r>
          </a:p>
        </p:txBody>
      </p:sp>
      <p:sp>
        <p:nvSpPr>
          <p:cNvPr id="3" name="Content Placeholder 2">
            <a:extLst>
              <a:ext uri="{FF2B5EF4-FFF2-40B4-BE49-F238E27FC236}">
                <a16:creationId xmlns:a16="http://schemas.microsoft.com/office/drawing/2014/main" id="{BD2FEC18-4A04-0C53-B3D4-12B1AAFDEBEF}"/>
              </a:ext>
            </a:extLst>
          </p:cNvPr>
          <p:cNvSpPr>
            <a:spLocks noGrp="1"/>
          </p:cNvSpPr>
          <p:nvPr>
            <p:ph idx="1"/>
          </p:nvPr>
        </p:nvSpPr>
        <p:spPr/>
        <p:txBody>
          <a:bodyPr>
            <a:normAutofit/>
          </a:bodyPr>
          <a:lstStyle/>
          <a:p>
            <a:r>
              <a:rPr lang="en-US" sz="2800" dirty="0"/>
              <a:t>Ethernet is widely used in various network setups, from simple home networks connecting a few devices to complex corporate data centers with thousands of connections. It provides a reliable and standardized way to network devices with different capabilities.</a:t>
            </a:r>
          </a:p>
        </p:txBody>
      </p:sp>
    </p:spTree>
    <p:extLst>
      <p:ext uri="{BB962C8B-B14F-4D97-AF65-F5344CB8AC3E}">
        <p14:creationId xmlns:p14="http://schemas.microsoft.com/office/powerpoint/2010/main" val="203473344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B931A-0AFC-8993-8D5F-59B66489CEB6}"/>
              </a:ext>
            </a:extLst>
          </p:cNvPr>
          <p:cNvSpPr>
            <a:spLocks noGrp="1"/>
          </p:cNvSpPr>
          <p:nvPr>
            <p:ph type="title"/>
          </p:nvPr>
        </p:nvSpPr>
        <p:spPr/>
        <p:txBody>
          <a:bodyPr/>
          <a:lstStyle/>
          <a:p>
            <a:r>
              <a:rPr lang="en-US" dirty="0"/>
              <a:t>CSMA/CD</a:t>
            </a:r>
          </a:p>
        </p:txBody>
      </p:sp>
      <p:sp>
        <p:nvSpPr>
          <p:cNvPr id="3" name="Content Placeholder 2">
            <a:extLst>
              <a:ext uri="{FF2B5EF4-FFF2-40B4-BE49-F238E27FC236}">
                <a16:creationId xmlns:a16="http://schemas.microsoft.com/office/drawing/2014/main" id="{6DE00CBC-ADA3-B4DB-651D-2AD7CE20E943}"/>
              </a:ext>
            </a:extLst>
          </p:cNvPr>
          <p:cNvSpPr>
            <a:spLocks noGrp="1"/>
          </p:cNvSpPr>
          <p:nvPr>
            <p:ph idx="1"/>
          </p:nvPr>
        </p:nvSpPr>
        <p:spPr/>
        <p:txBody>
          <a:bodyPr>
            <a:normAutofit/>
          </a:bodyPr>
          <a:lstStyle/>
          <a:p>
            <a:r>
              <a:rPr lang="en-US" sz="2800" dirty="0"/>
              <a:t>Carrier Sense Multiple Access with Collision Detection (CSMA/CD) is a network protocol for carrier transmission that is used in Ethernet networks to control access to the network medium. It's a fundamental part of the Ethernet standard for handling situations where two or more devices attempt to send data at the same time, leading to a collision.</a:t>
            </a:r>
          </a:p>
        </p:txBody>
      </p:sp>
      <p:pic>
        <p:nvPicPr>
          <p:cNvPr id="8194" name="Picture 2">
            <a:extLst>
              <a:ext uri="{FF2B5EF4-FFF2-40B4-BE49-F238E27FC236}">
                <a16:creationId xmlns:a16="http://schemas.microsoft.com/office/drawing/2014/main" id="{A93B8516-73DE-8BF3-8D26-67270C425C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24725" y="5215266"/>
            <a:ext cx="3943350" cy="1287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75464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E2D86-0AA5-3875-8B33-5F49DD9E835A}"/>
              </a:ext>
            </a:extLst>
          </p:cNvPr>
          <p:cNvSpPr>
            <a:spLocks noGrp="1"/>
          </p:cNvSpPr>
          <p:nvPr>
            <p:ph type="title"/>
          </p:nvPr>
        </p:nvSpPr>
        <p:spPr/>
        <p:txBody>
          <a:bodyPr/>
          <a:lstStyle/>
          <a:p>
            <a:r>
              <a:rPr lang="en-US" dirty="0"/>
              <a:t>Layer 2 data link</a:t>
            </a:r>
          </a:p>
        </p:txBody>
      </p:sp>
      <p:sp>
        <p:nvSpPr>
          <p:cNvPr id="3" name="Content Placeholder 2">
            <a:extLst>
              <a:ext uri="{FF2B5EF4-FFF2-40B4-BE49-F238E27FC236}">
                <a16:creationId xmlns:a16="http://schemas.microsoft.com/office/drawing/2014/main" id="{D46813AF-8E4E-B30E-CAC4-6C307A0F67CB}"/>
              </a:ext>
            </a:extLst>
          </p:cNvPr>
          <p:cNvSpPr>
            <a:spLocks noGrp="1"/>
          </p:cNvSpPr>
          <p:nvPr>
            <p:ph idx="1"/>
          </p:nvPr>
        </p:nvSpPr>
        <p:spPr/>
        <p:txBody>
          <a:bodyPr>
            <a:normAutofit/>
          </a:bodyPr>
          <a:lstStyle/>
          <a:p>
            <a:r>
              <a:rPr lang="en-US" sz="2800" dirty="0"/>
              <a:t>Responsible for defining a common way of interesting these signals so network devices can communicate</a:t>
            </a:r>
          </a:p>
        </p:txBody>
      </p:sp>
    </p:spTree>
    <p:extLst>
      <p:ext uri="{BB962C8B-B14F-4D97-AF65-F5344CB8AC3E}">
        <p14:creationId xmlns:p14="http://schemas.microsoft.com/office/powerpoint/2010/main" val="99136878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4BD05-4322-CE66-E8FD-93A75B0D9F58}"/>
              </a:ext>
            </a:extLst>
          </p:cNvPr>
          <p:cNvSpPr>
            <a:spLocks noGrp="1"/>
          </p:cNvSpPr>
          <p:nvPr>
            <p:ph type="title"/>
          </p:nvPr>
        </p:nvSpPr>
        <p:spPr/>
        <p:txBody>
          <a:bodyPr/>
          <a:lstStyle/>
          <a:p>
            <a:r>
              <a:rPr lang="en-US" dirty="0"/>
              <a:t>NIC</a:t>
            </a:r>
          </a:p>
        </p:txBody>
      </p:sp>
      <p:sp>
        <p:nvSpPr>
          <p:cNvPr id="3" name="Content Placeholder 2">
            <a:extLst>
              <a:ext uri="{FF2B5EF4-FFF2-40B4-BE49-F238E27FC236}">
                <a16:creationId xmlns:a16="http://schemas.microsoft.com/office/drawing/2014/main" id="{2320DE6C-7151-2996-A5AD-076E1CCB7CCD}"/>
              </a:ext>
            </a:extLst>
          </p:cNvPr>
          <p:cNvSpPr>
            <a:spLocks noGrp="1"/>
          </p:cNvSpPr>
          <p:nvPr>
            <p:ph idx="1"/>
          </p:nvPr>
        </p:nvSpPr>
        <p:spPr/>
        <p:txBody>
          <a:bodyPr>
            <a:normAutofit/>
          </a:bodyPr>
          <a:lstStyle/>
          <a:p>
            <a:r>
              <a:rPr lang="en-US" sz="2800" dirty="0"/>
              <a:t>A Network Interface Card (NIC), also known as a network card, network adapter, or LAN adapter, is a piece of computer hardware designed to allow computers to communicate over a computer network. It provides the physical interface between a computing device and the network cable, and it is a critical component for establishing a network connection.</a:t>
            </a:r>
          </a:p>
        </p:txBody>
      </p:sp>
    </p:spTree>
    <p:extLst>
      <p:ext uri="{BB962C8B-B14F-4D97-AF65-F5344CB8AC3E}">
        <p14:creationId xmlns:p14="http://schemas.microsoft.com/office/powerpoint/2010/main" val="258050799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D9EF9-B31C-44B9-C9C3-8CE35D0D31C0}"/>
              </a:ext>
            </a:extLst>
          </p:cNvPr>
          <p:cNvSpPr>
            <a:spLocks noGrp="1"/>
          </p:cNvSpPr>
          <p:nvPr>
            <p:ph type="title"/>
          </p:nvPr>
        </p:nvSpPr>
        <p:spPr/>
        <p:txBody>
          <a:bodyPr/>
          <a:lstStyle/>
          <a:p>
            <a:r>
              <a:rPr lang="en-US" dirty="0"/>
              <a:t>MAC</a:t>
            </a:r>
          </a:p>
        </p:txBody>
      </p:sp>
      <p:sp>
        <p:nvSpPr>
          <p:cNvPr id="3" name="Content Placeholder 2">
            <a:extLst>
              <a:ext uri="{FF2B5EF4-FFF2-40B4-BE49-F238E27FC236}">
                <a16:creationId xmlns:a16="http://schemas.microsoft.com/office/drawing/2014/main" id="{B21E081C-A4DD-E94B-3E76-19B078FD147C}"/>
              </a:ext>
            </a:extLst>
          </p:cNvPr>
          <p:cNvSpPr>
            <a:spLocks noGrp="1"/>
          </p:cNvSpPr>
          <p:nvPr>
            <p:ph idx="1"/>
          </p:nvPr>
        </p:nvSpPr>
        <p:spPr/>
        <p:txBody>
          <a:bodyPr>
            <a:normAutofit/>
          </a:bodyPr>
          <a:lstStyle/>
          <a:p>
            <a:r>
              <a:rPr lang="en-US" sz="2800" dirty="0"/>
              <a:t>A MAC address, short for Media Access Control address, is a unique identifier assigned to network interfaces for communications on the physical network segment. MAC addresses are used as a network address for most IEEE 802 network technologies, including Ethernet and </a:t>
            </a:r>
            <a:r>
              <a:rPr lang="en-US" sz="2800" dirty="0" err="1"/>
              <a:t>WiFi</a:t>
            </a:r>
            <a:r>
              <a:rPr lang="en-US" sz="2800" dirty="0"/>
              <a:t>. Essentially, it helps in ensuring that the physical devices in a network can be uniquely identified and communicated with.</a:t>
            </a:r>
          </a:p>
        </p:txBody>
      </p:sp>
    </p:spTree>
    <p:extLst>
      <p:ext uri="{BB962C8B-B14F-4D97-AF65-F5344CB8AC3E}">
        <p14:creationId xmlns:p14="http://schemas.microsoft.com/office/powerpoint/2010/main" val="352120779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2E4B8-5BF5-91BE-1D0C-2909A91B104B}"/>
              </a:ext>
            </a:extLst>
          </p:cNvPr>
          <p:cNvSpPr>
            <a:spLocks noGrp="1"/>
          </p:cNvSpPr>
          <p:nvPr>
            <p:ph type="title"/>
          </p:nvPr>
        </p:nvSpPr>
        <p:spPr/>
        <p:txBody>
          <a:bodyPr/>
          <a:lstStyle/>
          <a:p>
            <a:r>
              <a:rPr lang="en-US" dirty="0"/>
              <a:t>FORMAT</a:t>
            </a:r>
          </a:p>
        </p:txBody>
      </p:sp>
      <p:sp>
        <p:nvSpPr>
          <p:cNvPr id="3" name="Content Placeholder 2">
            <a:extLst>
              <a:ext uri="{FF2B5EF4-FFF2-40B4-BE49-F238E27FC236}">
                <a16:creationId xmlns:a16="http://schemas.microsoft.com/office/drawing/2014/main" id="{53736A8D-F24D-A6E0-57D7-E0D14D2A7FA1}"/>
              </a:ext>
            </a:extLst>
          </p:cNvPr>
          <p:cNvSpPr>
            <a:spLocks noGrp="1"/>
          </p:cNvSpPr>
          <p:nvPr>
            <p:ph idx="1"/>
          </p:nvPr>
        </p:nvSpPr>
        <p:spPr/>
        <p:txBody>
          <a:bodyPr>
            <a:normAutofit/>
          </a:bodyPr>
          <a:lstStyle/>
          <a:p>
            <a:r>
              <a:rPr lang="en-US" sz="2800" dirty="0"/>
              <a:t>A MAC address is typically a 48-bit (6-byte) or, in some cases, a 64-bit (8-byte) number. The 48-bit address is most commonly used and is represented in hexadecimal notation, divided into pairs (e.g., 00:1A:2B:3C:4D:5E).</a:t>
            </a:r>
          </a:p>
        </p:txBody>
      </p:sp>
    </p:spTree>
    <p:extLst>
      <p:ext uri="{BB962C8B-B14F-4D97-AF65-F5344CB8AC3E}">
        <p14:creationId xmlns:p14="http://schemas.microsoft.com/office/powerpoint/2010/main" val="183996897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49523-48F2-829F-37AD-24D23C8BD144}"/>
              </a:ext>
            </a:extLst>
          </p:cNvPr>
          <p:cNvSpPr>
            <a:spLocks noGrp="1"/>
          </p:cNvSpPr>
          <p:nvPr>
            <p:ph type="title"/>
          </p:nvPr>
        </p:nvSpPr>
        <p:spPr/>
        <p:txBody>
          <a:bodyPr/>
          <a:lstStyle/>
          <a:p>
            <a:r>
              <a:rPr lang="en-US" dirty="0"/>
              <a:t>Assignment</a:t>
            </a:r>
          </a:p>
        </p:txBody>
      </p:sp>
      <p:sp>
        <p:nvSpPr>
          <p:cNvPr id="3" name="Content Placeholder 2">
            <a:extLst>
              <a:ext uri="{FF2B5EF4-FFF2-40B4-BE49-F238E27FC236}">
                <a16:creationId xmlns:a16="http://schemas.microsoft.com/office/drawing/2014/main" id="{F29C5603-A56D-B597-2ECA-E0837C13B6A5}"/>
              </a:ext>
            </a:extLst>
          </p:cNvPr>
          <p:cNvSpPr>
            <a:spLocks noGrp="1"/>
          </p:cNvSpPr>
          <p:nvPr>
            <p:ph idx="1"/>
          </p:nvPr>
        </p:nvSpPr>
        <p:spPr/>
        <p:txBody>
          <a:bodyPr>
            <a:normAutofit/>
          </a:bodyPr>
          <a:lstStyle/>
          <a:p>
            <a:r>
              <a:rPr lang="en-US" sz="2800" dirty="0"/>
              <a:t>MAC addresses are usually assigned to the network interface card (NIC) by the manufacturer at the time of production, and thus they are also referred to as hardware addresses or physical addresses. The first half of the MAC address represents the manufacturer's unique identifier (also known as the Organizationally Unique Identifier - OUI), and the second half is the serial number assigned by the manufacturer.</a:t>
            </a:r>
          </a:p>
        </p:txBody>
      </p:sp>
    </p:spTree>
    <p:extLst>
      <p:ext uri="{BB962C8B-B14F-4D97-AF65-F5344CB8AC3E}">
        <p14:creationId xmlns:p14="http://schemas.microsoft.com/office/powerpoint/2010/main" val="217524546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a:extLst>
              <a:ext uri="{FF2B5EF4-FFF2-40B4-BE49-F238E27FC236}">
                <a16:creationId xmlns:a16="http://schemas.microsoft.com/office/drawing/2014/main" id="{4F456FFE-4F1F-1658-DE5C-92EAB42E27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23988" y="1143000"/>
            <a:ext cx="9344025"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695426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C2147-48A5-22E3-7D86-B14855690C4D}"/>
              </a:ext>
            </a:extLst>
          </p:cNvPr>
          <p:cNvSpPr>
            <a:spLocks noGrp="1"/>
          </p:cNvSpPr>
          <p:nvPr>
            <p:ph type="title"/>
          </p:nvPr>
        </p:nvSpPr>
        <p:spPr/>
        <p:txBody>
          <a:bodyPr/>
          <a:lstStyle/>
          <a:p>
            <a:r>
              <a:rPr lang="en-US" dirty="0"/>
              <a:t>ETHERNET MAC</a:t>
            </a:r>
          </a:p>
        </p:txBody>
      </p:sp>
      <p:sp>
        <p:nvSpPr>
          <p:cNvPr id="3" name="Content Placeholder 2">
            <a:extLst>
              <a:ext uri="{FF2B5EF4-FFF2-40B4-BE49-F238E27FC236}">
                <a16:creationId xmlns:a16="http://schemas.microsoft.com/office/drawing/2014/main" id="{2BB2AF20-54F0-0603-768C-E5121E597860}"/>
              </a:ext>
            </a:extLst>
          </p:cNvPr>
          <p:cNvSpPr>
            <a:spLocks noGrp="1"/>
          </p:cNvSpPr>
          <p:nvPr>
            <p:ph idx="1"/>
          </p:nvPr>
        </p:nvSpPr>
        <p:spPr/>
        <p:txBody>
          <a:bodyPr>
            <a:normAutofit/>
          </a:bodyPr>
          <a:lstStyle/>
          <a:p>
            <a:r>
              <a:rPr lang="en-US" sz="2800" dirty="0"/>
              <a:t>Ethernet uses MAC addresses to ensure that the data is sends has both and address for the machine that sent the transmission, as well as the one the transmission was intended for.</a:t>
            </a:r>
          </a:p>
        </p:txBody>
      </p:sp>
    </p:spTree>
    <p:extLst>
      <p:ext uri="{BB962C8B-B14F-4D97-AF65-F5344CB8AC3E}">
        <p14:creationId xmlns:p14="http://schemas.microsoft.com/office/powerpoint/2010/main" val="32256198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62636-C416-3609-87FB-8076E7AF5D3F}"/>
              </a:ext>
            </a:extLst>
          </p:cNvPr>
          <p:cNvSpPr>
            <a:spLocks noGrp="1"/>
          </p:cNvSpPr>
          <p:nvPr>
            <p:ph type="title"/>
          </p:nvPr>
        </p:nvSpPr>
        <p:spPr/>
        <p:txBody>
          <a:bodyPr/>
          <a:lstStyle/>
          <a:p>
            <a:r>
              <a:rPr lang="en-US" dirty="0"/>
              <a:t>Unicast</a:t>
            </a:r>
          </a:p>
        </p:txBody>
      </p:sp>
      <p:sp>
        <p:nvSpPr>
          <p:cNvPr id="3" name="Content Placeholder 2">
            <a:extLst>
              <a:ext uri="{FF2B5EF4-FFF2-40B4-BE49-F238E27FC236}">
                <a16:creationId xmlns:a16="http://schemas.microsoft.com/office/drawing/2014/main" id="{36B558F3-5896-F6DE-62EB-52C2F79399E0}"/>
              </a:ext>
            </a:extLst>
          </p:cNvPr>
          <p:cNvSpPr>
            <a:spLocks noGrp="1"/>
          </p:cNvSpPr>
          <p:nvPr>
            <p:ph idx="1"/>
          </p:nvPr>
        </p:nvSpPr>
        <p:spPr/>
        <p:txBody>
          <a:bodyPr>
            <a:normAutofit/>
          </a:bodyPr>
          <a:lstStyle/>
          <a:p>
            <a:r>
              <a:rPr lang="en-US" sz="2800" dirty="0"/>
              <a:t>Unicast is a one-to-one type of communication. In unicast, data packets are sent from a single source to a single destination with a unique address. It is the most common form of data transmission on the Internet.</a:t>
            </a:r>
          </a:p>
        </p:txBody>
      </p:sp>
    </p:spTree>
    <p:extLst>
      <p:ext uri="{BB962C8B-B14F-4D97-AF65-F5344CB8AC3E}">
        <p14:creationId xmlns:p14="http://schemas.microsoft.com/office/powerpoint/2010/main" val="128076930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7099D-A2BE-CFA0-3BBE-54CFE6A388A3}"/>
              </a:ext>
            </a:extLst>
          </p:cNvPr>
          <p:cNvSpPr>
            <a:spLocks noGrp="1"/>
          </p:cNvSpPr>
          <p:nvPr>
            <p:ph type="title"/>
          </p:nvPr>
        </p:nvSpPr>
        <p:spPr/>
        <p:txBody>
          <a:bodyPr/>
          <a:lstStyle/>
          <a:p>
            <a:r>
              <a:rPr lang="en-US" dirty="0"/>
              <a:t>Multicast</a:t>
            </a:r>
          </a:p>
        </p:txBody>
      </p:sp>
      <p:sp>
        <p:nvSpPr>
          <p:cNvPr id="3" name="Content Placeholder 2">
            <a:extLst>
              <a:ext uri="{FF2B5EF4-FFF2-40B4-BE49-F238E27FC236}">
                <a16:creationId xmlns:a16="http://schemas.microsoft.com/office/drawing/2014/main" id="{D1B31263-7537-D9F1-26C0-EC955408FB67}"/>
              </a:ext>
            </a:extLst>
          </p:cNvPr>
          <p:cNvSpPr>
            <a:spLocks noGrp="1"/>
          </p:cNvSpPr>
          <p:nvPr>
            <p:ph idx="1"/>
          </p:nvPr>
        </p:nvSpPr>
        <p:spPr/>
        <p:txBody>
          <a:bodyPr>
            <a:normAutofit/>
          </a:bodyPr>
          <a:lstStyle/>
          <a:p>
            <a:r>
              <a:rPr lang="en-US" sz="2800" dirty="0"/>
              <a:t>Multicast is a one-to-many type of communication. In multicast, data packets are addressed to a specific group of destination computers simultaneously. Only the devices that have joined a specific multicast group will receive the multicast packets.</a:t>
            </a:r>
          </a:p>
        </p:txBody>
      </p:sp>
    </p:spTree>
    <p:extLst>
      <p:ext uri="{BB962C8B-B14F-4D97-AF65-F5344CB8AC3E}">
        <p14:creationId xmlns:p14="http://schemas.microsoft.com/office/powerpoint/2010/main" val="136883936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CBF9D-38CA-1C15-B1FE-B9D50C870BA9}"/>
              </a:ext>
            </a:extLst>
          </p:cNvPr>
          <p:cNvSpPr>
            <a:spLocks noGrp="1"/>
          </p:cNvSpPr>
          <p:nvPr>
            <p:ph type="title"/>
          </p:nvPr>
        </p:nvSpPr>
        <p:spPr/>
        <p:txBody>
          <a:bodyPr/>
          <a:lstStyle/>
          <a:p>
            <a:r>
              <a:rPr lang="en-US" dirty="0"/>
              <a:t>Broadcast</a:t>
            </a:r>
          </a:p>
        </p:txBody>
      </p:sp>
      <p:sp>
        <p:nvSpPr>
          <p:cNvPr id="3" name="Content Placeholder 2">
            <a:extLst>
              <a:ext uri="{FF2B5EF4-FFF2-40B4-BE49-F238E27FC236}">
                <a16:creationId xmlns:a16="http://schemas.microsoft.com/office/drawing/2014/main" id="{5574132F-061D-1618-4718-60D8630ADC98}"/>
              </a:ext>
            </a:extLst>
          </p:cNvPr>
          <p:cNvSpPr>
            <a:spLocks noGrp="1"/>
          </p:cNvSpPr>
          <p:nvPr>
            <p:ph idx="1"/>
          </p:nvPr>
        </p:nvSpPr>
        <p:spPr/>
        <p:txBody>
          <a:bodyPr>
            <a:normAutofit/>
          </a:bodyPr>
          <a:lstStyle/>
          <a:p>
            <a:r>
              <a:rPr lang="en-US" sz="3200" dirty="0"/>
              <a:t>Broadcast is a one-to-all communication method. In broadcast, data packets are sent from a single source to all possible destinations within the network segment or domain. Every device on the network receives the broadcast packets but only processes them if they are of interest; otherwise, they are discarded.</a:t>
            </a:r>
          </a:p>
        </p:txBody>
      </p:sp>
    </p:spTree>
    <p:extLst>
      <p:ext uri="{BB962C8B-B14F-4D97-AF65-F5344CB8AC3E}">
        <p14:creationId xmlns:p14="http://schemas.microsoft.com/office/powerpoint/2010/main" val="213529642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44" name="Picture 4">
            <a:extLst>
              <a:ext uri="{FF2B5EF4-FFF2-40B4-BE49-F238E27FC236}">
                <a16:creationId xmlns:a16="http://schemas.microsoft.com/office/drawing/2014/main" id="{EC3A1054-85E3-2765-AC48-508BC71AC82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399" t="9642" r="73" b="9162"/>
          <a:stretch/>
        </p:blipFill>
        <p:spPr bwMode="auto">
          <a:xfrm>
            <a:off x="484632" y="1648611"/>
            <a:ext cx="3517119" cy="3554631"/>
          </a:xfrm>
          <a:prstGeom prst="rect">
            <a:avLst/>
          </a:prstGeom>
          <a:noFill/>
          <a:extLst>
            <a:ext uri="{909E8E84-426E-40DD-AFC4-6F175D3DCCD1}">
              <a14:hiddenFill xmlns:a14="http://schemas.microsoft.com/office/drawing/2010/main">
                <a:solidFill>
                  <a:srgbClr val="FFFFFF"/>
                </a:solidFill>
              </a14:hiddenFill>
            </a:ext>
          </a:extLst>
        </p:spPr>
      </p:pic>
      <p:cxnSp>
        <p:nvCxnSpPr>
          <p:cNvPr id="10279" name="Straight Connector 10278">
            <a:extLst>
              <a:ext uri="{FF2B5EF4-FFF2-40B4-BE49-F238E27FC236}">
                <a16:creationId xmlns:a16="http://schemas.microsoft.com/office/drawing/2014/main" id="{DCD67800-37AC-4E14-89B0-F79DCB3FB86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65600"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10242" name="Picture 2">
            <a:extLst>
              <a:ext uri="{FF2B5EF4-FFF2-40B4-BE49-F238E27FC236}">
                <a16:creationId xmlns:a16="http://schemas.microsoft.com/office/drawing/2014/main" id="{108BC176-2D9E-2D5B-4D02-B8A5EB2343F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967" t="5118" r="6714" b="3921"/>
          <a:stretch/>
        </p:blipFill>
        <p:spPr bwMode="auto">
          <a:xfrm>
            <a:off x="4310676" y="1650852"/>
            <a:ext cx="3537345" cy="3550150"/>
          </a:xfrm>
          <a:prstGeom prst="rect">
            <a:avLst/>
          </a:prstGeom>
          <a:noFill/>
          <a:extLst>
            <a:ext uri="{909E8E84-426E-40DD-AFC4-6F175D3DCCD1}">
              <a14:hiddenFill xmlns:a14="http://schemas.microsoft.com/office/drawing/2010/main">
                <a:solidFill>
                  <a:srgbClr val="FFFFFF"/>
                </a:solidFill>
              </a14:hiddenFill>
            </a:ext>
          </a:extLst>
        </p:spPr>
      </p:pic>
      <p:cxnSp>
        <p:nvCxnSpPr>
          <p:cNvPr id="10281" name="Straight Connector 10280">
            <a:extLst>
              <a:ext uri="{FF2B5EF4-FFF2-40B4-BE49-F238E27FC236}">
                <a16:creationId xmlns:a16="http://schemas.microsoft.com/office/drawing/2014/main" id="{20F1788F-A5AE-4188-8274-F7F2E3833E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95920"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10246" name="Picture 6">
            <a:extLst>
              <a:ext uri="{FF2B5EF4-FFF2-40B4-BE49-F238E27FC236}">
                <a16:creationId xmlns:a16="http://schemas.microsoft.com/office/drawing/2014/main" id="{CA6F6DCB-7F8D-D7F2-7433-3BB9601C1FC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412" t="6165" r="8447" b="3262"/>
          <a:stretch/>
        </p:blipFill>
        <p:spPr bwMode="auto">
          <a:xfrm>
            <a:off x="8162336" y="1804394"/>
            <a:ext cx="3517120" cy="3243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21873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25AB3-3E2C-2202-38BA-C10613E91578}"/>
              </a:ext>
            </a:extLst>
          </p:cNvPr>
          <p:cNvSpPr>
            <a:spLocks noGrp="1"/>
          </p:cNvSpPr>
          <p:nvPr>
            <p:ph type="title"/>
          </p:nvPr>
        </p:nvSpPr>
        <p:spPr/>
        <p:txBody>
          <a:bodyPr/>
          <a:lstStyle/>
          <a:p>
            <a:r>
              <a:rPr lang="en-US" dirty="0"/>
              <a:t>ethernet</a:t>
            </a:r>
          </a:p>
        </p:txBody>
      </p:sp>
      <p:sp>
        <p:nvSpPr>
          <p:cNvPr id="3" name="Content Placeholder 2">
            <a:extLst>
              <a:ext uri="{FF2B5EF4-FFF2-40B4-BE49-F238E27FC236}">
                <a16:creationId xmlns:a16="http://schemas.microsoft.com/office/drawing/2014/main" id="{3793A509-FE05-1338-CD61-515AF4BF2B2C}"/>
              </a:ext>
            </a:extLst>
          </p:cNvPr>
          <p:cNvSpPr>
            <a:spLocks noGrp="1"/>
          </p:cNvSpPr>
          <p:nvPr>
            <p:ph idx="1"/>
          </p:nvPr>
        </p:nvSpPr>
        <p:spPr/>
        <p:txBody>
          <a:bodyPr>
            <a:normAutofit/>
          </a:bodyPr>
          <a:lstStyle/>
          <a:p>
            <a:r>
              <a:rPr lang="en-US" sz="2800" dirty="0"/>
              <a:t>The Ethernet standards also define a protocol responsible for getting data to nodes on the same network</a:t>
            </a:r>
          </a:p>
        </p:txBody>
      </p:sp>
    </p:spTree>
    <p:extLst>
      <p:ext uri="{BB962C8B-B14F-4D97-AF65-F5344CB8AC3E}">
        <p14:creationId xmlns:p14="http://schemas.microsoft.com/office/powerpoint/2010/main" val="212996401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8DE5B-ED98-D00F-664A-14A63B1EA837}"/>
              </a:ext>
            </a:extLst>
          </p:cNvPr>
          <p:cNvSpPr>
            <a:spLocks noGrp="1"/>
          </p:cNvSpPr>
          <p:nvPr>
            <p:ph type="title"/>
          </p:nvPr>
        </p:nvSpPr>
        <p:spPr/>
        <p:txBody>
          <a:bodyPr/>
          <a:lstStyle/>
          <a:p>
            <a:r>
              <a:rPr lang="en-US" dirty="0"/>
              <a:t>DATA PACKET</a:t>
            </a:r>
          </a:p>
        </p:txBody>
      </p:sp>
      <p:sp>
        <p:nvSpPr>
          <p:cNvPr id="3" name="Content Placeholder 2">
            <a:extLst>
              <a:ext uri="{FF2B5EF4-FFF2-40B4-BE49-F238E27FC236}">
                <a16:creationId xmlns:a16="http://schemas.microsoft.com/office/drawing/2014/main" id="{105BBDD8-B1AC-77FD-BF4B-AC5CF7958FAD}"/>
              </a:ext>
            </a:extLst>
          </p:cNvPr>
          <p:cNvSpPr>
            <a:spLocks noGrp="1"/>
          </p:cNvSpPr>
          <p:nvPr>
            <p:ph idx="1"/>
          </p:nvPr>
        </p:nvSpPr>
        <p:spPr/>
        <p:txBody>
          <a:bodyPr>
            <a:normAutofit/>
          </a:bodyPr>
          <a:lstStyle/>
          <a:p>
            <a:r>
              <a:rPr lang="en-US" sz="2800" dirty="0"/>
              <a:t>A data packet, often simply referred to as a "packet," is a formatted unit of data carried by a packet-switched network. In the context of computer networks, a packet is a small segment of a larger message or stream of data that’s transmitted over a network. </a:t>
            </a:r>
          </a:p>
        </p:txBody>
      </p:sp>
    </p:spTree>
    <p:extLst>
      <p:ext uri="{BB962C8B-B14F-4D97-AF65-F5344CB8AC3E}">
        <p14:creationId xmlns:p14="http://schemas.microsoft.com/office/powerpoint/2010/main" val="107714353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40883-5F49-F7C6-13DB-600B9C52D06D}"/>
              </a:ext>
            </a:extLst>
          </p:cNvPr>
          <p:cNvSpPr>
            <a:spLocks noGrp="1"/>
          </p:cNvSpPr>
          <p:nvPr>
            <p:ph type="title"/>
          </p:nvPr>
        </p:nvSpPr>
        <p:spPr/>
        <p:txBody>
          <a:bodyPr/>
          <a:lstStyle/>
          <a:p>
            <a:r>
              <a:rPr lang="en-US" dirty="0"/>
              <a:t>ETHERNET FRAME</a:t>
            </a:r>
          </a:p>
        </p:txBody>
      </p:sp>
      <p:sp>
        <p:nvSpPr>
          <p:cNvPr id="3" name="Content Placeholder 2">
            <a:extLst>
              <a:ext uri="{FF2B5EF4-FFF2-40B4-BE49-F238E27FC236}">
                <a16:creationId xmlns:a16="http://schemas.microsoft.com/office/drawing/2014/main" id="{B09957E8-1EFE-0DA7-5513-AEE5FCD12EC4}"/>
              </a:ext>
            </a:extLst>
          </p:cNvPr>
          <p:cNvSpPr>
            <a:spLocks noGrp="1"/>
          </p:cNvSpPr>
          <p:nvPr>
            <p:ph idx="1"/>
          </p:nvPr>
        </p:nvSpPr>
        <p:spPr/>
        <p:txBody>
          <a:bodyPr>
            <a:normAutofit/>
          </a:bodyPr>
          <a:lstStyle/>
          <a:p>
            <a:r>
              <a:rPr lang="en-US" sz="2800" dirty="0"/>
              <a:t>An Ethernet frame is a specific structure used for framing data packets in Ethernet networks. It encapsulates the data packet for transmission over an Ethernet link. The frame structure is defined by various IEEE standards, with the most common being IEEE 802.3. </a:t>
            </a:r>
          </a:p>
        </p:txBody>
      </p:sp>
    </p:spTree>
    <p:extLst>
      <p:ext uri="{BB962C8B-B14F-4D97-AF65-F5344CB8AC3E}">
        <p14:creationId xmlns:p14="http://schemas.microsoft.com/office/powerpoint/2010/main" val="1397437215"/>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a:extLst>
              <a:ext uri="{FF2B5EF4-FFF2-40B4-BE49-F238E27FC236}">
                <a16:creationId xmlns:a16="http://schemas.microsoft.com/office/drawing/2014/main" id="{D7365AC4-A43B-1075-79C7-FC92F35EDA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188" y="2009775"/>
            <a:ext cx="10715625" cy="2838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152912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22AB7-43F1-C064-1023-8EC032505FE5}"/>
              </a:ext>
            </a:extLst>
          </p:cNvPr>
          <p:cNvSpPr>
            <a:spLocks noGrp="1"/>
          </p:cNvSpPr>
          <p:nvPr>
            <p:ph type="title"/>
          </p:nvPr>
        </p:nvSpPr>
        <p:spPr/>
        <p:txBody>
          <a:bodyPr/>
          <a:lstStyle/>
          <a:p>
            <a:r>
              <a:rPr lang="en-US" dirty="0"/>
              <a:t>Preamble and Start Frame Delimiter (SFD)</a:t>
            </a:r>
          </a:p>
        </p:txBody>
      </p:sp>
      <p:sp>
        <p:nvSpPr>
          <p:cNvPr id="3" name="Content Placeholder 2">
            <a:extLst>
              <a:ext uri="{FF2B5EF4-FFF2-40B4-BE49-F238E27FC236}">
                <a16:creationId xmlns:a16="http://schemas.microsoft.com/office/drawing/2014/main" id="{E7BA924D-B4CA-B1A1-AF70-DE9F690AEEC4}"/>
              </a:ext>
            </a:extLst>
          </p:cNvPr>
          <p:cNvSpPr>
            <a:spLocks noGrp="1"/>
          </p:cNvSpPr>
          <p:nvPr>
            <p:ph idx="1"/>
          </p:nvPr>
        </p:nvSpPr>
        <p:spPr/>
        <p:txBody>
          <a:bodyPr>
            <a:normAutofit/>
          </a:bodyPr>
          <a:lstStyle/>
          <a:p>
            <a:r>
              <a:rPr lang="en-US" sz="2800" dirty="0"/>
              <a:t>Preamble (7 bytes): A sequence of alternating 1s and 0s that allows devices on the network to easily synchronize their receiver clocks, providing a buffer to establish bit-sync for the actual frame.</a:t>
            </a:r>
          </a:p>
          <a:p>
            <a:r>
              <a:rPr lang="en-US" sz="2800" dirty="0"/>
              <a:t>Start Frame Delimiter: Signals the beginning of the frame data with a specific byte pattern (10101011), marking the end of the preamble and the start of the Ethernet frame.</a:t>
            </a:r>
          </a:p>
        </p:txBody>
      </p:sp>
    </p:spTree>
    <p:extLst>
      <p:ext uri="{BB962C8B-B14F-4D97-AF65-F5344CB8AC3E}">
        <p14:creationId xmlns:p14="http://schemas.microsoft.com/office/powerpoint/2010/main" val="325804365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A9C7D-A129-DECC-6449-CEC98A75E613}"/>
              </a:ext>
            </a:extLst>
          </p:cNvPr>
          <p:cNvSpPr>
            <a:spLocks noGrp="1"/>
          </p:cNvSpPr>
          <p:nvPr>
            <p:ph type="title"/>
          </p:nvPr>
        </p:nvSpPr>
        <p:spPr/>
        <p:txBody>
          <a:bodyPr/>
          <a:lstStyle/>
          <a:p>
            <a:r>
              <a:rPr lang="en-US" dirty="0"/>
              <a:t>Destination MAC Address</a:t>
            </a:r>
          </a:p>
        </p:txBody>
      </p:sp>
      <p:sp>
        <p:nvSpPr>
          <p:cNvPr id="3" name="Content Placeholder 2">
            <a:extLst>
              <a:ext uri="{FF2B5EF4-FFF2-40B4-BE49-F238E27FC236}">
                <a16:creationId xmlns:a16="http://schemas.microsoft.com/office/drawing/2014/main" id="{3EE02B27-CBF2-5133-4865-3CFA43D6EF4F}"/>
              </a:ext>
            </a:extLst>
          </p:cNvPr>
          <p:cNvSpPr>
            <a:spLocks noGrp="1"/>
          </p:cNvSpPr>
          <p:nvPr>
            <p:ph idx="1"/>
          </p:nvPr>
        </p:nvSpPr>
        <p:spPr/>
        <p:txBody>
          <a:bodyPr>
            <a:normAutofit/>
          </a:bodyPr>
          <a:lstStyle/>
          <a:p>
            <a:r>
              <a:rPr lang="en-US" sz="3200" dirty="0"/>
              <a:t>The Media Access Control (MAC) address of the intended recipient of the frame. This could be a unicast (single device), multicast (group of devices), or broadcast (all devices) address.</a:t>
            </a:r>
          </a:p>
        </p:txBody>
      </p:sp>
    </p:spTree>
    <p:extLst>
      <p:ext uri="{BB962C8B-B14F-4D97-AF65-F5344CB8AC3E}">
        <p14:creationId xmlns:p14="http://schemas.microsoft.com/office/powerpoint/2010/main" val="381824174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4C569-9E72-F394-2091-37B7463BA396}"/>
              </a:ext>
            </a:extLst>
          </p:cNvPr>
          <p:cNvSpPr>
            <a:spLocks noGrp="1"/>
          </p:cNvSpPr>
          <p:nvPr>
            <p:ph type="title"/>
          </p:nvPr>
        </p:nvSpPr>
        <p:spPr/>
        <p:txBody>
          <a:bodyPr/>
          <a:lstStyle/>
          <a:p>
            <a:r>
              <a:rPr lang="en-US" dirty="0"/>
              <a:t>Source MAC Address </a:t>
            </a:r>
          </a:p>
        </p:txBody>
      </p:sp>
      <p:sp>
        <p:nvSpPr>
          <p:cNvPr id="3" name="Content Placeholder 2">
            <a:extLst>
              <a:ext uri="{FF2B5EF4-FFF2-40B4-BE49-F238E27FC236}">
                <a16:creationId xmlns:a16="http://schemas.microsoft.com/office/drawing/2014/main" id="{5C0390A1-93CD-3CAA-F0C7-AA40A1C8BB3F}"/>
              </a:ext>
            </a:extLst>
          </p:cNvPr>
          <p:cNvSpPr>
            <a:spLocks noGrp="1"/>
          </p:cNvSpPr>
          <p:nvPr>
            <p:ph idx="1"/>
          </p:nvPr>
        </p:nvSpPr>
        <p:spPr/>
        <p:txBody>
          <a:bodyPr>
            <a:normAutofit/>
          </a:bodyPr>
          <a:lstStyle/>
          <a:p>
            <a:r>
              <a:rPr lang="en-US" sz="2800" dirty="0"/>
              <a:t>The MAC address of the sender of the frame. This is used by the receiving device to know where the frame originated from.</a:t>
            </a:r>
          </a:p>
        </p:txBody>
      </p:sp>
    </p:spTree>
    <p:extLst>
      <p:ext uri="{BB962C8B-B14F-4D97-AF65-F5344CB8AC3E}">
        <p14:creationId xmlns:p14="http://schemas.microsoft.com/office/powerpoint/2010/main" val="316287394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D86F8-5C3D-9683-832C-9F0663AF2BFB}"/>
              </a:ext>
            </a:extLst>
          </p:cNvPr>
          <p:cNvSpPr>
            <a:spLocks noGrp="1"/>
          </p:cNvSpPr>
          <p:nvPr>
            <p:ph type="title"/>
          </p:nvPr>
        </p:nvSpPr>
        <p:spPr/>
        <p:txBody>
          <a:bodyPr/>
          <a:lstStyle/>
          <a:p>
            <a:r>
              <a:rPr lang="en-US" dirty="0" err="1"/>
              <a:t>EtherType</a:t>
            </a:r>
            <a:r>
              <a:rPr lang="en-US" dirty="0"/>
              <a:t>/Length</a:t>
            </a:r>
          </a:p>
        </p:txBody>
      </p:sp>
      <p:sp>
        <p:nvSpPr>
          <p:cNvPr id="3" name="Content Placeholder 2">
            <a:extLst>
              <a:ext uri="{FF2B5EF4-FFF2-40B4-BE49-F238E27FC236}">
                <a16:creationId xmlns:a16="http://schemas.microsoft.com/office/drawing/2014/main" id="{87A79813-AC10-4BF6-2201-7ACCD1845BF8}"/>
              </a:ext>
            </a:extLst>
          </p:cNvPr>
          <p:cNvSpPr>
            <a:spLocks noGrp="1"/>
          </p:cNvSpPr>
          <p:nvPr>
            <p:ph idx="1"/>
          </p:nvPr>
        </p:nvSpPr>
        <p:spPr/>
        <p:txBody>
          <a:bodyPr>
            <a:normAutofit/>
          </a:bodyPr>
          <a:lstStyle/>
          <a:p>
            <a:r>
              <a:rPr lang="en-US" sz="2800" dirty="0" err="1"/>
              <a:t>EtherType</a:t>
            </a:r>
            <a:r>
              <a:rPr lang="en-US" sz="2800" dirty="0"/>
              <a:t>: When used as </a:t>
            </a:r>
            <a:r>
              <a:rPr lang="en-US" sz="2800" dirty="0" err="1"/>
              <a:t>EtherType</a:t>
            </a:r>
            <a:r>
              <a:rPr lang="en-US" sz="2800" dirty="0"/>
              <a:t>, this field indicates the protocol of the encapsulated data packet, allowing the receiving device to properly interpret the payload.</a:t>
            </a:r>
          </a:p>
          <a:p>
            <a:r>
              <a:rPr lang="en-US" sz="2800" dirty="0"/>
              <a:t>Length: Alternatively, it can signify the length of the payload in bytes.</a:t>
            </a:r>
          </a:p>
        </p:txBody>
      </p:sp>
    </p:spTree>
    <p:extLst>
      <p:ext uri="{BB962C8B-B14F-4D97-AF65-F5344CB8AC3E}">
        <p14:creationId xmlns:p14="http://schemas.microsoft.com/office/powerpoint/2010/main" val="417558043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D9172-67D3-10B9-6712-F46A8992E00B}"/>
              </a:ext>
            </a:extLst>
          </p:cNvPr>
          <p:cNvSpPr>
            <a:spLocks noGrp="1"/>
          </p:cNvSpPr>
          <p:nvPr>
            <p:ph type="title"/>
          </p:nvPr>
        </p:nvSpPr>
        <p:spPr/>
        <p:txBody>
          <a:bodyPr/>
          <a:lstStyle/>
          <a:p>
            <a:r>
              <a:rPr lang="en-US" dirty="0"/>
              <a:t>Payload </a:t>
            </a:r>
          </a:p>
        </p:txBody>
      </p:sp>
      <p:sp>
        <p:nvSpPr>
          <p:cNvPr id="3" name="Content Placeholder 2">
            <a:extLst>
              <a:ext uri="{FF2B5EF4-FFF2-40B4-BE49-F238E27FC236}">
                <a16:creationId xmlns:a16="http://schemas.microsoft.com/office/drawing/2014/main" id="{9AD5C508-F4B9-FBD8-AE69-82A0E4C6543E}"/>
              </a:ext>
            </a:extLst>
          </p:cNvPr>
          <p:cNvSpPr>
            <a:spLocks noGrp="1"/>
          </p:cNvSpPr>
          <p:nvPr>
            <p:ph idx="1"/>
          </p:nvPr>
        </p:nvSpPr>
        <p:spPr/>
        <p:txBody>
          <a:bodyPr>
            <a:normAutofit/>
          </a:bodyPr>
          <a:lstStyle/>
          <a:p>
            <a:r>
              <a:rPr lang="en-US" sz="2800" dirty="0"/>
              <a:t>The actual data being transported. This includes any headers for other protocols carried within the Ethernet frame, such as an IP packet.</a:t>
            </a:r>
          </a:p>
        </p:txBody>
      </p:sp>
    </p:spTree>
    <p:extLst>
      <p:ext uri="{BB962C8B-B14F-4D97-AF65-F5344CB8AC3E}">
        <p14:creationId xmlns:p14="http://schemas.microsoft.com/office/powerpoint/2010/main" val="303890811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FB213-4B44-E14B-663F-CEDBC6398F6F}"/>
              </a:ext>
            </a:extLst>
          </p:cNvPr>
          <p:cNvSpPr>
            <a:spLocks noGrp="1"/>
          </p:cNvSpPr>
          <p:nvPr>
            <p:ph type="title"/>
          </p:nvPr>
        </p:nvSpPr>
        <p:spPr/>
        <p:txBody>
          <a:bodyPr/>
          <a:lstStyle/>
          <a:p>
            <a:r>
              <a:rPr lang="en-US" dirty="0"/>
              <a:t>Frame Check Sequence</a:t>
            </a:r>
          </a:p>
        </p:txBody>
      </p:sp>
      <p:sp>
        <p:nvSpPr>
          <p:cNvPr id="3" name="Content Placeholder 2">
            <a:extLst>
              <a:ext uri="{FF2B5EF4-FFF2-40B4-BE49-F238E27FC236}">
                <a16:creationId xmlns:a16="http://schemas.microsoft.com/office/drawing/2014/main" id="{884C5BA4-9C29-07F8-9E57-54F30D994976}"/>
              </a:ext>
            </a:extLst>
          </p:cNvPr>
          <p:cNvSpPr>
            <a:spLocks noGrp="1"/>
          </p:cNvSpPr>
          <p:nvPr>
            <p:ph idx="1"/>
          </p:nvPr>
        </p:nvSpPr>
        <p:spPr/>
        <p:txBody>
          <a:bodyPr>
            <a:normAutofit/>
          </a:bodyPr>
          <a:lstStyle/>
          <a:p>
            <a:r>
              <a:rPr lang="en-US" sz="2800" dirty="0"/>
              <a:t>A cyclic redundancy check (CRC) used for error checking. The FCS allows the receiver to detect some types of errors in the transmission. If the FCS does not match the calculated value, the frame is discarded.</a:t>
            </a:r>
          </a:p>
        </p:txBody>
      </p:sp>
    </p:spTree>
    <p:extLst>
      <p:ext uri="{BB962C8B-B14F-4D97-AF65-F5344CB8AC3E}">
        <p14:creationId xmlns:p14="http://schemas.microsoft.com/office/powerpoint/2010/main" val="201227521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51097-FE35-94BB-DBA6-7C8297C8312D}"/>
              </a:ext>
            </a:extLst>
          </p:cNvPr>
          <p:cNvSpPr>
            <a:spLocks noGrp="1"/>
          </p:cNvSpPr>
          <p:nvPr>
            <p:ph type="title"/>
          </p:nvPr>
        </p:nvSpPr>
        <p:spPr/>
        <p:txBody>
          <a:bodyPr/>
          <a:lstStyle/>
          <a:p>
            <a:r>
              <a:rPr lang="en-US" dirty="0"/>
              <a:t>NETWORK layer	</a:t>
            </a:r>
          </a:p>
        </p:txBody>
      </p:sp>
      <p:sp>
        <p:nvSpPr>
          <p:cNvPr id="3" name="Text Placeholder 2">
            <a:extLst>
              <a:ext uri="{FF2B5EF4-FFF2-40B4-BE49-F238E27FC236}">
                <a16:creationId xmlns:a16="http://schemas.microsoft.com/office/drawing/2014/main" id="{09EE0213-047D-E42F-3653-0C49F3F28454}"/>
              </a:ext>
            </a:extLst>
          </p:cNvPr>
          <p:cNvSpPr>
            <a:spLocks noGrp="1"/>
          </p:cNvSpPr>
          <p:nvPr>
            <p:ph type="body" idx="1"/>
          </p:nvPr>
        </p:nvSpPr>
        <p:spPr/>
        <p:txBody>
          <a:bodyPr/>
          <a:lstStyle/>
          <a:p>
            <a:r>
              <a:rPr lang="en-US" dirty="0"/>
              <a:t>Layer 3</a:t>
            </a:r>
          </a:p>
        </p:txBody>
      </p:sp>
    </p:spTree>
    <p:extLst>
      <p:ext uri="{BB962C8B-B14F-4D97-AF65-F5344CB8AC3E}">
        <p14:creationId xmlns:p14="http://schemas.microsoft.com/office/powerpoint/2010/main" val="22689909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03B22-095E-818B-8046-6D147CE0214C}"/>
              </a:ext>
            </a:extLst>
          </p:cNvPr>
          <p:cNvSpPr>
            <a:spLocks noGrp="1"/>
          </p:cNvSpPr>
          <p:nvPr>
            <p:ph type="title"/>
          </p:nvPr>
        </p:nvSpPr>
        <p:spPr/>
        <p:txBody>
          <a:bodyPr/>
          <a:lstStyle/>
          <a:p>
            <a:r>
              <a:rPr lang="en-US" dirty="0"/>
              <a:t>Layer 3 Network</a:t>
            </a:r>
          </a:p>
        </p:txBody>
      </p:sp>
      <p:sp>
        <p:nvSpPr>
          <p:cNvPr id="3" name="Content Placeholder 2">
            <a:extLst>
              <a:ext uri="{FF2B5EF4-FFF2-40B4-BE49-F238E27FC236}">
                <a16:creationId xmlns:a16="http://schemas.microsoft.com/office/drawing/2014/main" id="{1E6BB8B2-2B17-6ADB-E75E-6437AFE80172}"/>
              </a:ext>
            </a:extLst>
          </p:cNvPr>
          <p:cNvSpPr>
            <a:spLocks noGrp="1"/>
          </p:cNvSpPr>
          <p:nvPr>
            <p:ph idx="1"/>
          </p:nvPr>
        </p:nvSpPr>
        <p:spPr/>
        <p:txBody>
          <a:bodyPr>
            <a:normAutofit/>
          </a:bodyPr>
          <a:lstStyle/>
          <a:p>
            <a:r>
              <a:rPr lang="en-US" sz="2800" dirty="0"/>
              <a:t>Allows different networks to communicate with each other through devices known as routers</a:t>
            </a:r>
          </a:p>
        </p:txBody>
      </p:sp>
    </p:spTree>
    <p:extLst>
      <p:ext uri="{BB962C8B-B14F-4D97-AF65-F5344CB8AC3E}">
        <p14:creationId xmlns:p14="http://schemas.microsoft.com/office/powerpoint/2010/main" val="2434636517"/>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AA3DBA1-4D6A-0E72-CADA-E7DF5AB11A65}"/>
              </a:ext>
            </a:extLst>
          </p:cNvPr>
          <p:cNvPicPr>
            <a:picLocks noChangeAspect="1"/>
          </p:cNvPicPr>
          <p:nvPr/>
        </p:nvPicPr>
        <p:blipFill>
          <a:blip r:embed="rId2"/>
          <a:stretch>
            <a:fillRect/>
          </a:stretch>
        </p:blipFill>
        <p:spPr>
          <a:xfrm>
            <a:off x="2085728" y="3319118"/>
            <a:ext cx="8001047" cy="803453"/>
          </a:xfrm>
          <a:prstGeom prst="rect">
            <a:avLst/>
          </a:prstGeom>
        </p:spPr>
      </p:pic>
      <p:pic>
        <p:nvPicPr>
          <p:cNvPr id="8" name="Picture 7">
            <a:extLst>
              <a:ext uri="{FF2B5EF4-FFF2-40B4-BE49-F238E27FC236}">
                <a16:creationId xmlns:a16="http://schemas.microsoft.com/office/drawing/2014/main" id="{8D0E0D7B-6108-B178-DBB0-1CD1EA93610B}"/>
              </a:ext>
            </a:extLst>
          </p:cNvPr>
          <p:cNvPicPr>
            <a:picLocks noChangeAspect="1"/>
          </p:cNvPicPr>
          <p:nvPr/>
        </p:nvPicPr>
        <p:blipFill>
          <a:blip r:embed="rId3"/>
          <a:stretch>
            <a:fillRect/>
          </a:stretch>
        </p:blipFill>
        <p:spPr>
          <a:xfrm>
            <a:off x="2105224" y="2556588"/>
            <a:ext cx="8001047" cy="762531"/>
          </a:xfrm>
          <a:prstGeom prst="rect">
            <a:avLst/>
          </a:prstGeom>
        </p:spPr>
      </p:pic>
    </p:spTree>
    <p:extLst>
      <p:ext uri="{BB962C8B-B14F-4D97-AF65-F5344CB8AC3E}">
        <p14:creationId xmlns:p14="http://schemas.microsoft.com/office/powerpoint/2010/main" val="350998764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1BFA1-D7A5-1530-3039-24231A398512}"/>
              </a:ext>
            </a:extLst>
          </p:cNvPr>
          <p:cNvSpPr>
            <a:spLocks noGrp="1"/>
          </p:cNvSpPr>
          <p:nvPr>
            <p:ph type="title"/>
          </p:nvPr>
        </p:nvSpPr>
        <p:spPr/>
        <p:txBody>
          <a:bodyPr/>
          <a:lstStyle/>
          <a:p>
            <a:r>
              <a:rPr lang="en-US" dirty="0"/>
              <a:t>IP</a:t>
            </a:r>
          </a:p>
        </p:txBody>
      </p:sp>
      <p:sp>
        <p:nvSpPr>
          <p:cNvPr id="3" name="Content Placeholder 2">
            <a:extLst>
              <a:ext uri="{FF2B5EF4-FFF2-40B4-BE49-F238E27FC236}">
                <a16:creationId xmlns:a16="http://schemas.microsoft.com/office/drawing/2014/main" id="{92D9EE65-3071-9EAA-A108-558FECB84EA9}"/>
              </a:ext>
            </a:extLst>
          </p:cNvPr>
          <p:cNvSpPr>
            <a:spLocks noGrp="1"/>
          </p:cNvSpPr>
          <p:nvPr>
            <p:ph idx="1"/>
          </p:nvPr>
        </p:nvSpPr>
        <p:spPr/>
        <p:txBody>
          <a:bodyPr>
            <a:normAutofit/>
          </a:bodyPr>
          <a:lstStyle/>
          <a:p>
            <a:r>
              <a:rPr lang="en-US" sz="2800" dirty="0"/>
              <a:t>The Internet Protocol (IP) is a set of rules governing the format of data sent over the Internet or other networks. IP is a fundamental protocol within the Internet protocol suite, which is a collection of networking protocols that includes TCP, UDP, and many others. </a:t>
            </a:r>
          </a:p>
        </p:txBody>
      </p:sp>
    </p:spTree>
    <p:extLst>
      <p:ext uri="{BB962C8B-B14F-4D97-AF65-F5344CB8AC3E}">
        <p14:creationId xmlns:p14="http://schemas.microsoft.com/office/powerpoint/2010/main" val="377215475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B64F6-8E49-CBF6-90CA-02C871CD616D}"/>
              </a:ext>
            </a:extLst>
          </p:cNvPr>
          <p:cNvSpPr>
            <a:spLocks noGrp="1"/>
          </p:cNvSpPr>
          <p:nvPr>
            <p:ph type="title"/>
          </p:nvPr>
        </p:nvSpPr>
        <p:spPr/>
        <p:txBody>
          <a:bodyPr/>
          <a:lstStyle/>
          <a:p>
            <a:r>
              <a:rPr lang="en-US" dirty="0"/>
              <a:t>IP</a:t>
            </a:r>
          </a:p>
        </p:txBody>
      </p:sp>
      <p:sp>
        <p:nvSpPr>
          <p:cNvPr id="3" name="Content Placeholder 2">
            <a:extLst>
              <a:ext uri="{FF2B5EF4-FFF2-40B4-BE49-F238E27FC236}">
                <a16:creationId xmlns:a16="http://schemas.microsoft.com/office/drawing/2014/main" id="{7D347475-CFBA-2F2D-6BEA-4AF9A52203A9}"/>
              </a:ext>
            </a:extLst>
          </p:cNvPr>
          <p:cNvSpPr>
            <a:spLocks noGrp="1"/>
          </p:cNvSpPr>
          <p:nvPr>
            <p:ph idx="1"/>
          </p:nvPr>
        </p:nvSpPr>
        <p:spPr/>
        <p:txBody>
          <a:bodyPr>
            <a:normAutofit/>
          </a:bodyPr>
          <a:lstStyle/>
          <a:p>
            <a:r>
              <a:rPr lang="en-US" sz="2800" dirty="0"/>
              <a:t>Dynamic</a:t>
            </a:r>
          </a:p>
          <a:p>
            <a:r>
              <a:rPr lang="en-US" sz="2800" dirty="0"/>
              <a:t>Static</a:t>
            </a:r>
          </a:p>
        </p:txBody>
      </p:sp>
    </p:spTree>
    <p:extLst>
      <p:ext uri="{BB962C8B-B14F-4D97-AF65-F5344CB8AC3E}">
        <p14:creationId xmlns:p14="http://schemas.microsoft.com/office/powerpoint/2010/main" val="113584662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0AE29-EC91-D31B-D5FE-A7E855BD3351}"/>
              </a:ext>
            </a:extLst>
          </p:cNvPr>
          <p:cNvSpPr>
            <a:spLocks noGrp="1"/>
          </p:cNvSpPr>
          <p:nvPr>
            <p:ph type="title"/>
          </p:nvPr>
        </p:nvSpPr>
        <p:spPr/>
        <p:txBody>
          <a:bodyPr/>
          <a:lstStyle/>
          <a:p>
            <a:r>
              <a:rPr lang="en-US" dirty="0"/>
              <a:t>Static IP Addresses</a:t>
            </a:r>
          </a:p>
        </p:txBody>
      </p:sp>
      <p:sp>
        <p:nvSpPr>
          <p:cNvPr id="3" name="Content Placeholder 2">
            <a:extLst>
              <a:ext uri="{FF2B5EF4-FFF2-40B4-BE49-F238E27FC236}">
                <a16:creationId xmlns:a16="http://schemas.microsoft.com/office/drawing/2014/main" id="{6DB14198-6FA4-FE6B-C9AD-44625FBCB95B}"/>
              </a:ext>
            </a:extLst>
          </p:cNvPr>
          <p:cNvSpPr>
            <a:spLocks noGrp="1"/>
          </p:cNvSpPr>
          <p:nvPr>
            <p:ph idx="1"/>
          </p:nvPr>
        </p:nvSpPr>
        <p:spPr/>
        <p:txBody>
          <a:bodyPr>
            <a:normAutofit/>
          </a:bodyPr>
          <a:lstStyle/>
          <a:p>
            <a:r>
              <a:rPr lang="en-US" sz="2800" dirty="0"/>
              <a:t>A static IP address is a fixed address that is manually assigned to a device and does not change over time. Once a device is assigned a static IP address, that address remains the same until it is manually changed, or the device is removed from the network.</a:t>
            </a:r>
          </a:p>
        </p:txBody>
      </p:sp>
    </p:spTree>
    <p:extLst>
      <p:ext uri="{BB962C8B-B14F-4D97-AF65-F5344CB8AC3E}">
        <p14:creationId xmlns:p14="http://schemas.microsoft.com/office/powerpoint/2010/main" val="248413915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46FB2-94D6-ED50-6650-58636CEBE3E2}"/>
              </a:ext>
            </a:extLst>
          </p:cNvPr>
          <p:cNvSpPr>
            <a:spLocks noGrp="1"/>
          </p:cNvSpPr>
          <p:nvPr>
            <p:ph type="title"/>
          </p:nvPr>
        </p:nvSpPr>
        <p:spPr/>
        <p:txBody>
          <a:bodyPr/>
          <a:lstStyle/>
          <a:p>
            <a:r>
              <a:rPr lang="en-US" dirty="0"/>
              <a:t>Usage</a:t>
            </a:r>
          </a:p>
        </p:txBody>
      </p:sp>
      <p:sp>
        <p:nvSpPr>
          <p:cNvPr id="3" name="Content Placeholder 2">
            <a:extLst>
              <a:ext uri="{FF2B5EF4-FFF2-40B4-BE49-F238E27FC236}">
                <a16:creationId xmlns:a16="http://schemas.microsoft.com/office/drawing/2014/main" id="{C7AD5AA6-1F12-E8EF-4BFC-F20B3E0445EE}"/>
              </a:ext>
            </a:extLst>
          </p:cNvPr>
          <p:cNvSpPr>
            <a:spLocks noGrp="1"/>
          </p:cNvSpPr>
          <p:nvPr>
            <p:ph idx="1"/>
          </p:nvPr>
        </p:nvSpPr>
        <p:spPr/>
        <p:txBody>
          <a:bodyPr>
            <a:normAutofit/>
          </a:bodyPr>
          <a:lstStyle/>
          <a:p>
            <a:r>
              <a:rPr lang="en-US" sz="2800" dirty="0"/>
              <a:t>Static IP addresses are typically used for devices that need to maintain the same IP address for an extended period, such as servers, network printers, or other devices that need to be reliably accessed by the same IP address. They are also used for DNS servers, VPN gateways, and devices that require remote access.</a:t>
            </a:r>
          </a:p>
        </p:txBody>
      </p:sp>
    </p:spTree>
    <p:extLst>
      <p:ext uri="{BB962C8B-B14F-4D97-AF65-F5344CB8AC3E}">
        <p14:creationId xmlns:p14="http://schemas.microsoft.com/office/powerpoint/2010/main" val="311662458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D7B15-53BE-0824-FA5A-E41F4A9A18FD}"/>
              </a:ext>
            </a:extLst>
          </p:cNvPr>
          <p:cNvSpPr>
            <a:spLocks noGrp="1"/>
          </p:cNvSpPr>
          <p:nvPr>
            <p:ph type="title"/>
          </p:nvPr>
        </p:nvSpPr>
        <p:spPr/>
        <p:txBody>
          <a:bodyPr/>
          <a:lstStyle/>
          <a:p>
            <a:r>
              <a:rPr lang="en-US" dirty="0"/>
              <a:t>Dynamic IP Addresses</a:t>
            </a:r>
          </a:p>
        </p:txBody>
      </p:sp>
      <p:sp>
        <p:nvSpPr>
          <p:cNvPr id="3" name="Content Placeholder 2">
            <a:extLst>
              <a:ext uri="{FF2B5EF4-FFF2-40B4-BE49-F238E27FC236}">
                <a16:creationId xmlns:a16="http://schemas.microsoft.com/office/drawing/2014/main" id="{0541FF75-8986-6A61-83CA-FCF285CE7993}"/>
              </a:ext>
            </a:extLst>
          </p:cNvPr>
          <p:cNvSpPr>
            <a:spLocks noGrp="1"/>
          </p:cNvSpPr>
          <p:nvPr>
            <p:ph idx="1"/>
          </p:nvPr>
        </p:nvSpPr>
        <p:spPr/>
        <p:txBody>
          <a:bodyPr>
            <a:normAutofit/>
          </a:bodyPr>
          <a:lstStyle/>
          <a:p>
            <a:r>
              <a:rPr lang="en-US" sz="3200" dirty="0"/>
              <a:t>A dynamic IP address is assigned to a device for a limited period or until the device disconnects from the network, using a DHCP server. When the lease for an IP address expires, the device may be assigned a new IP address.</a:t>
            </a:r>
          </a:p>
        </p:txBody>
      </p:sp>
    </p:spTree>
    <p:extLst>
      <p:ext uri="{BB962C8B-B14F-4D97-AF65-F5344CB8AC3E}">
        <p14:creationId xmlns:p14="http://schemas.microsoft.com/office/powerpoint/2010/main" val="334884794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A7E78-93BB-1255-63B9-993172689465}"/>
              </a:ext>
            </a:extLst>
          </p:cNvPr>
          <p:cNvSpPr>
            <a:spLocks noGrp="1"/>
          </p:cNvSpPr>
          <p:nvPr>
            <p:ph type="title"/>
          </p:nvPr>
        </p:nvSpPr>
        <p:spPr/>
        <p:txBody>
          <a:bodyPr/>
          <a:lstStyle/>
          <a:p>
            <a:r>
              <a:rPr lang="en-US" dirty="0"/>
              <a:t>Usage</a:t>
            </a:r>
          </a:p>
        </p:txBody>
      </p:sp>
      <p:sp>
        <p:nvSpPr>
          <p:cNvPr id="3" name="Content Placeholder 2">
            <a:extLst>
              <a:ext uri="{FF2B5EF4-FFF2-40B4-BE49-F238E27FC236}">
                <a16:creationId xmlns:a16="http://schemas.microsoft.com/office/drawing/2014/main" id="{515BFA2B-4B07-350E-EE5E-419CF2745741}"/>
              </a:ext>
            </a:extLst>
          </p:cNvPr>
          <p:cNvSpPr>
            <a:spLocks noGrp="1"/>
          </p:cNvSpPr>
          <p:nvPr>
            <p:ph idx="1"/>
          </p:nvPr>
        </p:nvSpPr>
        <p:spPr/>
        <p:txBody>
          <a:bodyPr>
            <a:normAutofit/>
          </a:bodyPr>
          <a:lstStyle/>
          <a:p>
            <a:r>
              <a:rPr lang="en-US" sz="2800" dirty="0"/>
              <a:t>Dynamic IP addresses are commonly used for consumer devices, such as personal computers, smartphones, and tablets connected to a residential internet connection, or devices in corporate environments that do not require permanent IP addresses.</a:t>
            </a:r>
          </a:p>
        </p:txBody>
      </p:sp>
    </p:spTree>
    <p:extLst>
      <p:ext uri="{BB962C8B-B14F-4D97-AF65-F5344CB8AC3E}">
        <p14:creationId xmlns:p14="http://schemas.microsoft.com/office/powerpoint/2010/main" val="38037914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B5CD1-65BB-168C-F264-6AF0A19EC2EB}"/>
              </a:ext>
            </a:extLst>
          </p:cNvPr>
          <p:cNvSpPr>
            <a:spLocks noGrp="1"/>
          </p:cNvSpPr>
          <p:nvPr>
            <p:ph type="title"/>
          </p:nvPr>
        </p:nvSpPr>
        <p:spPr/>
        <p:txBody>
          <a:bodyPr/>
          <a:lstStyle/>
          <a:p>
            <a:r>
              <a:rPr lang="en-US" dirty="0"/>
              <a:t>IPV4</a:t>
            </a:r>
          </a:p>
        </p:txBody>
      </p:sp>
      <p:sp>
        <p:nvSpPr>
          <p:cNvPr id="3" name="Content Placeholder 2">
            <a:extLst>
              <a:ext uri="{FF2B5EF4-FFF2-40B4-BE49-F238E27FC236}">
                <a16:creationId xmlns:a16="http://schemas.microsoft.com/office/drawing/2014/main" id="{5956DC17-0E5C-893D-ADE8-A02712A208E4}"/>
              </a:ext>
            </a:extLst>
          </p:cNvPr>
          <p:cNvSpPr>
            <a:spLocks noGrp="1"/>
          </p:cNvSpPr>
          <p:nvPr>
            <p:ph idx="1"/>
          </p:nvPr>
        </p:nvSpPr>
        <p:spPr/>
        <p:txBody>
          <a:bodyPr>
            <a:normAutofit/>
          </a:bodyPr>
          <a:lstStyle/>
          <a:p>
            <a:r>
              <a:rPr lang="en-US" sz="2800" dirty="0"/>
              <a:t>IPv4, or Internet Protocol version 4, is the fourth revision of the Internet Protocol (IP) and a widely used protocol in data communication over different kinds of networks. IPv4 is the first version of the protocol to be widely deployed, and it forms the basis for most of the Internet's current architecture.</a:t>
            </a:r>
          </a:p>
        </p:txBody>
      </p:sp>
    </p:spTree>
    <p:extLst>
      <p:ext uri="{BB962C8B-B14F-4D97-AF65-F5344CB8AC3E}">
        <p14:creationId xmlns:p14="http://schemas.microsoft.com/office/powerpoint/2010/main" val="363437250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02A4F-FD76-1170-E054-A27F351BF197}"/>
              </a:ext>
            </a:extLst>
          </p:cNvPr>
          <p:cNvSpPr>
            <a:spLocks noGrp="1"/>
          </p:cNvSpPr>
          <p:nvPr>
            <p:ph type="title"/>
          </p:nvPr>
        </p:nvSpPr>
        <p:spPr/>
        <p:txBody>
          <a:bodyPr/>
          <a:lstStyle/>
          <a:p>
            <a:r>
              <a:rPr lang="en-US" dirty="0"/>
              <a:t>32-bit Addressing</a:t>
            </a:r>
          </a:p>
        </p:txBody>
      </p:sp>
      <p:sp>
        <p:nvSpPr>
          <p:cNvPr id="3" name="Content Placeholder 2">
            <a:extLst>
              <a:ext uri="{FF2B5EF4-FFF2-40B4-BE49-F238E27FC236}">
                <a16:creationId xmlns:a16="http://schemas.microsoft.com/office/drawing/2014/main" id="{F5D6F9AC-BC25-C03F-9D0A-458FEF694133}"/>
              </a:ext>
            </a:extLst>
          </p:cNvPr>
          <p:cNvSpPr>
            <a:spLocks noGrp="1"/>
          </p:cNvSpPr>
          <p:nvPr>
            <p:ph idx="1"/>
          </p:nvPr>
        </p:nvSpPr>
        <p:spPr/>
        <p:txBody>
          <a:bodyPr>
            <a:normAutofit/>
          </a:bodyPr>
          <a:lstStyle/>
          <a:p>
            <a:r>
              <a:rPr lang="en-US" sz="2800" dirty="0"/>
              <a:t> IPv4 addresses are 32 bits long, which allows for a theoretical maximum of about 4.3 billion unique addresses (2^32). However, large blocks of addresses are reserved for special uses and cannot be allocated for public internet routing, reducing the number of addresses available for general use.</a:t>
            </a:r>
          </a:p>
        </p:txBody>
      </p:sp>
    </p:spTree>
    <p:extLst>
      <p:ext uri="{BB962C8B-B14F-4D97-AF65-F5344CB8AC3E}">
        <p14:creationId xmlns:p14="http://schemas.microsoft.com/office/powerpoint/2010/main" val="332741577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2735B-FC94-1134-2B75-58F9DA8B7D79}"/>
              </a:ext>
            </a:extLst>
          </p:cNvPr>
          <p:cNvSpPr>
            <a:spLocks noGrp="1"/>
          </p:cNvSpPr>
          <p:nvPr>
            <p:ph type="title"/>
          </p:nvPr>
        </p:nvSpPr>
        <p:spPr/>
        <p:txBody>
          <a:bodyPr/>
          <a:lstStyle/>
          <a:p>
            <a:r>
              <a:rPr lang="en-US" dirty="0"/>
              <a:t>Address Notation</a:t>
            </a:r>
          </a:p>
        </p:txBody>
      </p:sp>
      <p:sp>
        <p:nvSpPr>
          <p:cNvPr id="3" name="Content Placeholder 2">
            <a:extLst>
              <a:ext uri="{FF2B5EF4-FFF2-40B4-BE49-F238E27FC236}">
                <a16:creationId xmlns:a16="http://schemas.microsoft.com/office/drawing/2014/main" id="{A49B6FE6-2BBB-CE10-7318-09417A4D57A8}"/>
              </a:ext>
            </a:extLst>
          </p:cNvPr>
          <p:cNvSpPr>
            <a:spLocks noGrp="1"/>
          </p:cNvSpPr>
          <p:nvPr>
            <p:ph idx="1"/>
          </p:nvPr>
        </p:nvSpPr>
        <p:spPr/>
        <p:txBody>
          <a:bodyPr>
            <a:normAutofit/>
          </a:bodyPr>
          <a:lstStyle/>
          <a:p>
            <a:r>
              <a:rPr lang="en-US" sz="2800" dirty="0"/>
              <a:t>IPv4 addresses are typically expressed in dotted-decimal format, which divides the 32-bit address into four 8-bit fields. Each field is then represented as a decimal number (ranging from 0 to 255) and separated by periods. For example, 192.168.1.1 is a standard representation of an IPv4 address.</a:t>
            </a:r>
          </a:p>
        </p:txBody>
      </p:sp>
    </p:spTree>
    <p:extLst>
      <p:ext uri="{BB962C8B-B14F-4D97-AF65-F5344CB8AC3E}">
        <p14:creationId xmlns:p14="http://schemas.microsoft.com/office/powerpoint/2010/main" val="380069443"/>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65359"/>
      </a:accent1>
      <a:accent2>
        <a:srgbClr val="ED8428"/>
      </a:accent2>
      <a:accent3>
        <a:srgbClr val="E6C46D"/>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5D8C9649-FBE1-4B5B-8258-8A170F9843AD}"/>
    </a:ext>
  </a:extLst>
</a:theme>
</file>

<file path=docProps/app.xml><?xml version="1.0" encoding="utf-8"?>
<Properties xmlns="http://schemas.openxmlformats.org/officeDocument/2006/extended-properties" xmlns:vt="http://schemas.openxmlformats.org/officeDocument/2006/docPropsVTypes">
  <Template>Dividend</Template>
  <TotalTime>1733</TotalTime>
  <Words>2111</Words>
  <Application>Microsoft Office PowerPoint</Application>
  <PresentationFormat>Widescreen</PresentationFormat>
  <Paragraphs>143</Paragraphs>
  <Slides>100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100</vt:i4>
      </vt:variant>
    </vt:vector>
  </HeadingPairs>
  <TitlesOfParts>
    <vt:vector size="104" baseType="lpstr">
      <vt:lpstr>Arial</vt:lpstr>
      <vt:lpstr>Gill Sans MT</vt:lpstr>
      <vt:lpstr>Wingdings 2</vt:lpstr>
      <vt:lpstr>Dividend</vt:lpstr>
      <vt:lpstr>Introduction to networking</vt:lpstr>
      <vt:lpstr>Lectures</vt:lpstr>
      <vt:lpstr>Introduction to Networking</vt:lpstr>
      <vt:lpstr>TCP/IP Five-Layer Network Model</vt:lpstr>
      <vt:lpstr>Layer 1 physical </vt:lpstr>
      <vt:lpstr>PowerPoint Presentation</vt:lpstr>
      <vt:lpstr>Layer 2 data link</vt:lpstr>
      <vt:lpstr>ethernet</vt:lpstr>
      <vt:lpstr>Layer 3 Network</vt:lpstr>
      <vt:lpstr>PowerPoint Presentation</vt:lpstr>
      <vt:lpstr>PowerPoint Presentation</vt:lpstr>
      <vt:lpstr>internetwork</vt:lpstr>
      <vt:lpstr>Internet protocol</vt:lpstr>
      <vt:lpstr>Client Server</vt:lpstr>
      <vt:lpstr>Layer 4 transport</vt:lpstr>
      <vt:lpstr>PowerPoint Presentation</vt:lpstr>
      <vt:lpstr>Osi model</vt:lpstr>
      <vt:lpstr>Introduction to Networking</vt:lpstr>
      <vt:lpstr>cables</vt:lpstr>
      <vt:lpstr>Cables</vt:lpstr>
      <vt:lpstr>Cables</vt:lpstr>
      <vt:lpstr>PowerPoint Presentation</vt:lpstr>
      <vt:lpstr>crosstalk</vt:lpstr>
      <vt:lpstr>Fiber cables</vt:lpstr>
      <vt:lpstr>PowerPoint Presentation</vt:lpstr>
      <vt:lpstr>Recap layer 1</vt:lpstr>
      <vt:lpstr>HUB</vt:lpstr>
      <vt:lpstr>HUB</vt:lpstr>
      <vt:lpstr>PowerPoint Presentation</vt:lpstr>
      <vt:lpstr>PowerPoint Presentation</vt:lpstr>
      <vt:lpstr>PowerPoint Presentation</vt:lpstr>
      <vt:lpstr>PowerPoint Presentation</vt:lpstr>
      <vt:lpstr>Collision domain</vt:lpstr>
      <vt:lpstr>Collision domain</vt:lpstr>
      <vt:lpstr>PowerPoint Presentation</vt:lpstr>
      <vt:lpstr>Switch</vt:lpstr>
      <vt:lpstr>PowerPoint Presentation</vt:lpstr>
      <vt:lpstr>PowerPoint Presentation</vt:lpstr>
      <vt:lpstr>PowerPoint Presentation</vt:lpstr>
      <vt:lpstr>PowerPoint Presentation</vt:lpstr>
      <vt:lpstr>PowerPoint Presentation</vt:lpstr>
      <vt:lpstr>PowerPoint Presentation</vt:lpstr>
      <vt:lpstr>Hub and switches</vt:lpstr>
      <vt:lpstr>recap</vt:lpstr>
      <vt:lpstr>router</vt:lpstr>
      <vt:lpstr>PowerPoint Presentation</vt:lpstr>
      <vt:lpstr>Internet service provider</vt:lpstr>
      <vt:lpstr>PowerPoint Presentation</vt:lpstr>
      <vt:lpstr>Border gateway protocol (BGP)</vt:lpstr>
      <vt:lpstr>NODE</vt:lpstr>
      <vt:lpstr>PowerPoint Presentation</vt:lpstr>
      <vt:lpstr>PowerPoint Presentation</vt:lpstr>
      <vt:lpstr>The physical layer </vt:lpstr>
      <vt:lpstr>PowerPoint Presentation</vt:lpstr>
      <vt:lpstr>bit</vt:lpstr>
      <vt:lpstr>modulation</vt:lpstr>
      <vt:lpstr>Twisted pair cable</vt:lpstr>
      <vt:lpstr>PowerPoint Presentation</vt:lpstr>
      <vt:lpstr>Duplex communication</vt:lpstr>
      <vt:lpstr>PowerPoint Presentation</vt:lpstr>
      <vt:lpstr>PowerPoint Presentation</vt:lpstr>
      <vt:lpstr>PowerPoint Presentation</vt:lpstr>
      <vt:lpstr>PowerPoint Presentation</vt:lpstr>
      <vt:lpstr>T568A/ T568B</vt:lpstr>
      <vt:lpstr>Network ports</vt:lpstr>
      <vt:lpstr>DATA LINK layer </vt:lpstr>
      <vt:lpstr>PowerPoint Presentation</vt:lpstr>
      <vt:lpstr>ETHERNET</vt:lpstr>
      <vt:lpstr>CSMA/CD</vt:lpstr>
      <vt:lpstr>NIC</vt:lpstr>
      <vt:lpstr>MAC</vt:lpstr>
      <vt:lpstr>FORMAT</vt:lpstr>
      <vt:lpstr>Assignment</vt:lpstr>
      <vt:lpstr>PowerPoint Presentation</vt:lpstr>
      <vt:lpstr>ETHERNET MAC</vt:lpstr>
      <vt:lpstr>Unicast</vt:lpstr>
      <vt:lpstr>Multicast</vt:lpstr>
      <vt:lpstr>Broadcast</vt:lpstr>
      <vt:lpstr>PowerPoint Presentation</vt:lpstr>
      <vt:lpstr>DATA PACKET</vt:lpstr>
      <vt:lpstr>ETHERNET FRAME</vt:lpstr>
      <vt:lpstr>PowerPoint Presentation</vt:lpstr>
      <vt:lpstr>Preamble and Start Frame Delimiter (SFD)</vt:lpstr>
      <vt:lpstr>Destination MAC Address</vt:lpstr>
      <vt:lpstr>Source MAC Address </vt:lpstr>
      <vt:lpstr>EtherType/Length</vt:lpstr>
      <vt:lpstr>Payload </vt:lpstr>
      <vt:lpstr>Frame Check Sequence</vt:lpstr>
      <vt:lpstr>NETWORK layer </vt:lpstr>
      <vt:lpstr>PowerPoint Presentation</vt:lpstr>
      <vt:lpstr>IP</vt:lpstr>
      <vt:lpstr>IP</vt:lpstr>
      <vt:lpstr>Static IP Addresses</vt:lpstr>
      <vt:lpstr>Usage</vt:lpstr>
      <vt:lpstr>Dynamic IP Addresses</vt:lpstr>
      <vt:lpstr>Usage</vt:lpstr>
      <vt:lpstr>IPV4</vt:lpstr>
      <vt:lpstr>32-bit Addressing</vt:lpstr>
      <vt:lpstr>Address Notation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networking</dc:title>
  <dc:creator>JOEL ENRIQUE ESPARZA  RAMIREZ</dc:creator>
  <cp:lastModifiedBy>JOEL ENRIQUE ESPARZA  RAMIREZ</cp:lastModifiedBy>
  <cp:revision>5</cp:revision>
  <dcterms:created xsi:type="dcterms:W3CDTF">2024-01-26T05:56:15Z</dcterms:created>
  <dcterms:modified xsi:type="dcterms:W3CDTF">2024-03-20T17:04:29Z</dcterms:modified>
</cp:coreProperties>
</file>

<file path=docProps/thumbnail.jpeg>
</file>